
<file path=[Content_Types].xml><?xml version="1.0" encoding="utf-8"?>
<Types xmlns="http://schemas.openxmlformats.org/package/2006/content-types">
  <Default Extension="emf" ContentType="image/x-emf"/>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tags/tag50.xml" ContentType="application/vnd.openxmlformats-officedocument.presentationml.tags+xml"/>
  <Override PartName="/ppt/notesSlides/notesSlide24.xml" ContentType="application/vnd.openxmlformats-officedocument.presentationml.notesSlide+xml"/>
  <Override PartName="/ppt/tags/tag51.xml" ContentType="application/vnd.openxmlformats-officedocument.presentationml.tags+xml"/>
  <Override PartName="/ppt/notesSlides/notesSlide25.xml" ContentType="application/vnd.openxmlformats-officedocument.presentationml.notesSlide+xml"/>
  <Override PartName="/ppt/tags/tag52.xml" ContentType="application/vnd.openxmlformats-officedocument.presentationml.tags+xml"/>
  <Override PartName="/ppt/notesSlides/notesSlide26.xml" ContentType="application/vnd.openxmlformats-officedocument.presentationml.notesSlide+xml"/>
  <Override PartName="/ppt/tags/tag53.xml" ContentType="application/vnd.openxmlformats-officedocument.presentationml.tags+xml"/>
  <Override PartName="/ppt/notesSlides/notesSlide27.xml" ContentType="application/vnd.openxmlformats-officedocument.presentationml.notesSlide+xml"/>
  <Override PartName="/ppt/tags/tag54.xml" ContentType="application/vnd.openxmlformats-officedocument.presentationml.tags+xml"/>
  <Override PartName="/ppt/notesSlides/notesSlide28.xml" ContentType="application/vnd.openxmlformats-officedocument.presentationml.notesSlide+xml"/>
  <Override PartName="/ppt/tags/tag55.xml" ContentType="application/vnd.openxmlformats-officedocument.presentationml.tags+xml"/>
  <Override PartName="/ppt/notesSlides/notesSlide29.xml" ContentType="application/vnd.openxmlformats-officedocument.presentationml.notesSlide+xml"/>
  <Override PartName="/ppt/tags/tag56.xml" ContentType="application/vnd.openxmlformats-officedocument.presentationml.tags+xml"/>
  <Override PartName="/ppt/notesSlides/notesSlide30.xml" ContentType="application/vnd.openxmlformats-officedocument.presentationml.notesSlide+xml"/>
  <Override PartName="/ppt/tags/tag57.xml" ContentType="application/vnd.openxmlformats-officedocument.presentationml.tags+xml"/>
  <Override PartName="/ppt/notesSlides/notesSlide31.xml" ContentType="application/vnd.openxmlformats-officedocument.presentationml.notesSlide+xml"/>
  <Override PartName="/ppt/tags/tag58.xml" ContentType="application/vnd.openxmlformats-officedocument.presentationml.tags+xml"/>
  <Override PartName="/ppt/notesSlides/notesSlide32.xml" ContentType="application/vnd.openxmlformats-officedocument.presentationml.notesSlide+xml"/>
  <Override PartName="/ppt/tags/tag59.xml" ContentType="application/vnd.openxmlformats-officedocument.presentationml.tags+xml"/>
  <Override PartName="/ppt/notesSlides/notesSlide33.xml" ContentType="application/vnd.openxmlformats-officedocument.presentationml.notesSlide+xml"/>
  <Override PartName="/ppt/tags/tag60.xml" ContentType="application/vnd.openxmlformats-officedocument.presentationml.tags+xml"/>
  <Override PartName="/ppt/notesSlides/notesSlide34.xml" ContentType="application/vnd.openxmlformats-officedocument.presentationml.notesSlide+xml"/>
  <Override PartName="/ppt/tags/tag61.xml" ContentType="application/vnd.openxmlformats-officedocument.presentationml.tags+xml"/>
  <Override PartName="/ppt/notesSlides/notesSlide35.xml" ContentType="application/vnd.openxmlformats-officedocument.presentationml.notesSlide+xml"/>
  <Override PartName="/ppt/tags/tag62.xml" ContentType="application/vnd.openxmlformats-officedocument.presentationml.tags+xml"/>
  <Override PartName="/ppt/notesSlides/notesSlide36.xml" ContentType="application/vnd.openxmlformats-officedocument.presentationml.notesSlide+xml"/>
  <Override PartName="/ppt/tags/tag63.xml" ContentType="application/vnd.openxmlformats-officedocument.presentationml.tags+xml"/>
  <Override PartName="/ppt/notesSlides/notesSlide37.xml" ContentType="application/vnd.openxmlformats-officedocument.presentationml.notesSlide+xml"/>
  <Override PartName="/ppt/tags/tag64.xml" ContentType="application/vnd.openxmlformats-officedocument.presentationml.tags+xml"/>
  <Override PartName="/ppt/notesSlides/notesSlide38.xml" ContentType="application/vnd.openxmlformats-officedocument.presentationml.notesSlide+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notesSlides/notesSlide40.xml" ContentType="application/vnd.openxmlformats-officedocument.presentationml.notesSlide+xml"/>
  <Override PartName="/ppt/tags/tag67.xml" ContentType="application/vnd.openxmlformats-officedocument.presentationml.tags+xml"/>
  <Override PartName="/ppt/notesSlides/notesSlide41.xml" ContentType="application/vnd.openxmlformats-officedocument.presentationml.notesSlide+xml"/>
  <Override PartName="/ppt/tags/tag68.xml" ContentType="application/vnd.openxmlformats-officedocument.presentationml.tags+xml"/>
  <Override PartName="/ppt/notesSlides/notesSlide42.xml" ContentType="application/vnd.openxmlformats-officedocument.presentationml.notesSlide+xml"/>
  <Override PartName="/ppt/tags/tag69.xml" ContentType="application/vnd.openxmlformats-officedocument.presentationml.tags+xml"/>
  <Override PartName="/ppt/notesSlides/notesSlide43.xml" ContentType="application/vnd.openxmlformats-officedocument.presentationml.notesSlide+xml"/>
  <Override PartName="/ppt/tags/tag70.xml" ContentType="application/vnd.openxmlformats-officedocument.presentationml.tags+xml"/>
  <Override PartName="/ppt/notesSlides/notesSlide44.xml" ContentType="application/vnd.openxmlformats-officedocument.presentationml.notesSlide+xml"/>
  <Override PartName="/ppt/tags/tag71.xml" ContentType="application/vnd.openxmlformats-officedocument.presentationml.tags+xml"/>
  <Override PartName="/ppt/notesSlides/notesSlide45.xml" ContentType="application/vnd.openxmlformats-officedocument.presentationml.notesSlide+xml"/>
  <Override PartName="/ppt/tags/tag72.xml" ContentType="application/vnd.openxmlformats-officedocument.presentationml.tags+xml"/>
  <Override PartName="/ppt/notesSlides/notesSlide46.xml" ContentType="application/vnd.openxmlformats-officedocument.presentationml.notesSlide+xml"/>
  <Override PartName="/ppt/tags/tag73.xml" ContentType="application/vnd.openxmlformats-officedocument.presentationml.tags+xml"/>
  <Override PartName="/ppt/notesSlides/notesSlide47.xml" ContentType="application/vnd.openxmlformats-officedocument.presentationml.notesSlide+xml"/>
  <Override PartName="/ppt/tags/tag74.xml" ContentType="application/vnd.openxmlformats-officedocument.presentationml.tags+xml"/>
  <Override PartName="/ppt/notesSlides/notesSlide48.xml" ContentType="application/vnd.openxmlformats-officedocument.presentationml.notesSlide+xml"/>
  <Override PartName="/ppt/tags/tag75.xml" ContentType="application/vnd.openxmlformats-officedocument.presentationml.tags+xml"/>
  <Override PartName="/ppt/notesSlides/notesSlide49.xml" ContentType="application/vnd.openxmlformats-officedocument.presentationml.notesSlide+xml"/>
  <Override PartName="/ppt/tags/tag76.xml" ContentType="application/vnd.openxmlformats-officedocument.presentationml.tags+xml"/>
  <Override PartName="/ppt/notesSlides/notesSlide50.xml" ContentType="application/vnd.openxmlformats-officedocument.presentationml.notesSlide+xml"/>
  <Override PartName="/ppt/tags/tag77.xml" ContentType="application/vnd.openxmlformats-officedocument.presentationml.tags+xml"/>
  <Override PartName="/ppt/notesSlides/notesSlide51.xml" ContentType="application/vnd.openxmlformats-officedocument.presentationml.notesSlide+xml"/>
  <Override PartName="/ppt/tags/tag78.xml" ContentType="application/vnd.openxmlformats-officedocument.presentationml.tags+xml"/>
  <Override PartName="/ppt/notesSlides/notesSlide52.xml" ContentType="application/vnd.openxmlformats-officedocument.presentationml.notesSlide+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notesSlides/notesSlide54.xml" ContentType="application/vnd.openxmlformats-officedocument.presentationml.notesSlide+xml"/>
  <Override PartName="/ppt/tags/tag81.xml" ContentType="application/vnd.openxmlformats-officedocument.presentationml.tags+xml"/>
  <Override PartName="/ppt/notesSlides/notesSlide55.xml" ContentType="application/vnd.openxmlformats-officedocument.presentationml.notesSlide+xml"/>
  <Override PartName="/ppt/tags/tag82.xml" ContentType="application/vnd.openxmlformats-officedocument.presentationml.tags+xml"/>
  <Override PartName="/ppt/notesSlides/notesSlide56.xml" ContentType="application/vnd.openxmlformats-officedocument.presentationml.notesSlide+xml"/>
  <Override PartName="/ppt/tags/tag83.xml" ContentType="application/vnd.openxmlformats-officedocument.presentationml.tags+xml"/>
  <Override PartName="/ppt/notesSlides/notesSlide57.xml" ContentType="application/vnd.openxmlformats-officedocument.presentationml.notesSlide+xml"/>
  <Override PartName="/ppt/tags/tag84.xml" ContentType="application/vnd.openxmlformats-officedocument.presentationml.tags+xml"/>
  <Override PartName="/ppt/notesSlides/notesSlide58.xml" ContentType="application/vnd.openxmlformats-officedocument.presentationml.notesSlide+xml"/>
  <Override PartName="/ppt/tags/tag85.xml" ContentType="application/vnd.openxmlformats-officedocument.presentationml.tags+xml"/>
  <Override PartName="/ppt/notesSlides/notesSlide59.xml" ContentType="application/vnd.openxmlformats-officedocument.presentationml.notesSlide+xml"/>
  <Override PartName="/ppt/tags/tag86.xml" ContentType="application/vnd.openxmlformats-officedocument.presentationml.tags+xml"/>
  <Override PartName="/ppt/notesSlides/notesSlide60.xml" ContentType="application/vnd.openxmlformats-officedocument.presentationml.notesSlide+xml"/>
  <Override PartName="/ppt/tags/tag87.xml" ContentType="application/vnd.openxmlformats-officedocument.presentationml.tags+xml"/>
  <Override PartName="/ppt/notesSlides/notesSlide61.xml" ContentType="application/vnd.openxmlformats-officedocument.presentationml.notesSlide+xml"/>
  <Override PartName="/ppt/tags/tag88.xml" ContentType="application/vnd.openxmlformats-officedocument.presentationml.tags+xml"/>
  <Override PartName="/ppt/notesSlides/notesSlide62.xml" ContentType="application/vnd.openxmlformats-officedocument.presentationml.notesSlide+xml"/>
  <Override PartName="/ppt/tags/tag89.xml" ContentType="application/vnd.openxmlformats-officedocument.presentationml.tags+xml"/>
  <Override PartName="/ppt/notesSlides/notesSlide63.xml" ContentType="application/vnd.openxmlformats-officedocument.presentationml.notesSlide+xml"/>
  <Override PartName="/ppt/tags/tag90.xml" ContentType="application/vnd.openxmlformats-officedocument.presentationml.tags+xml"/>
  <Override PartName="/ppt/notesSlides/notesSlide64.xml" ContentType="application/vnd.openxmlformats-officedocument.presentationml.notesSlide+xml"/>
  <Override PartName="/ppt/tags/tag91.xml" ContentType="application/vnd.openxmlformats-officedocument.presentationml.tags+xml"/>
  <Override PartName="/ppt/notesSlides/notesSlide65.xml" ContentType="application/vnd.openxmlformats-officedocument.presentationml.notesSlide+xml"/>
  <Override PartName="/ppt/tags/tag92.xml" ContentType="application/vnd.openxmlformats-officedocument.presentationml.tags+xml"/>
  <Override PartName="/ppt/notesSlides/notesSlide66.xml" ContentType="application/vnd.openxmlformats-officedocument.presentationml.notesSlide+xml"/>
  <Override PartName="/ppt/tags/tag93.xml" ContentType="application/vnd.openxmlformats-officedocument.presentationml.tags+xml"/>
  <Override PartName="/ppt/notesSlides/notesSlide67.xml" ContentType="application/vnd.openxmlformats-officedocument.presentationml.notesSlide+xml"/>
  <Override PartName="/ppt/tags/tag94.xml" ContentType="application/vnd.openxmlformats-officedocument.presentationml.tags+xml"/>
  <Override PartName="/ppt/notesSlides/notesSlide68.xml" ContentType="application/vnd.openxmlformats-officedocument.presentationml.notesSlide+xml"/>
  <Override PartName="/ppt/tags/tag95.xml" ContentType="application/vnd.openxmlformats-officedocument.presentationml.tags+xml"/>
  <Override PartName="/ppt/notesSlides/notesSlide69.xml" ContentType="application/vnd.openxmlformats-officedocument.presentationml.notesSlide+xml"/>
  <Override PartName="/ppt/tags/tag96.xml" ContentType="application/vnd.openxmlformats-officedocument.presentationml.tags+xml"/>
  <Override PartName="/ppt/notesSlides/notesSlide70.xml" ContentType="application/vnd.openxmlformats-officedocument.presentationml.notesSlide+xml"/>
  <Override PartName="/ppt/tags/tag97.xml" ContentType="application/vnd.openxmlformats-officedocument.presentationml.tags+xml"/>
  <Override PartName="/ppt/notesSlides/notesSlide71.xml" ContentType="application/vnd.openxmlformats-officedocument.presentationml.notesSlide+xml"/>
  <Override PartName="/ppt/tags/tag98.xml" ContentType="application/vnd.openxmlformats-officedocument.presentationml.tags+xml"/>
  <Override PartName="/ppt/notesSlides/notesSlide72.xml" ContentType="application/vnd.openxmlformats-officedocument.presentationml.notesSlide+xml"/>
  <Override PartName="/ppt/tags/tag99.xml" ContentType="application/vnd.openxmlformats-officedocument.presentationml.tags+xml"/>
  <Override PartName="/ppt/notesSlides/notesSlide73.xml" ContentType="application/vnd.openxmlformats-officedocument.presentationml.notesSlide+xml"/>
  <Override PartName="/ppt/tags/tag100.xml" ContentType="application/vnd.openxmlformats-officedocument.presentationml.tags+xml"/>
  <Override PartName="/ppt/notesSlides/notesSlide74.xml" ContentType="application/vnd.openxmlformats-officedocument.presentationml.notesSlide+xml"/>
  <Override PartName="/ppt/tags/tag101.xml" ContentType="application/vnd.openxmlformats-officedocument.presentationml.tags+xml"/>
  <Override PartName="/ppt/notesSlides/notesSlide75.xml" ContentType="application/vnd.openxmlformats-officedocument.presentationml.notesSlide+xml"/>
  <Override PartName="/ppt/tags/tag102.xml" ContentType="application/vnd.openxmlformats-officedocument.presentationml.tags+xml"/>
  <Override PartName="/ppt/notesSlides/notesSlide76.xml" ContentType="application/vnd.openxmlformats-officedocument.presentationml.notesSlide+xml"/>
  <Override PartName="/ppt/tags/tag103.xml" ContentType="application/vnd.openxmlformats-officedocument.presentationml.tags+xml"/>
  <Override PartName="/ppt/notesSlides/notesSlide77.xml" ContentType="application/vnd.openxmlformats-officedocument.presentationml.notesSlide+xml"/>
  <Override PartName="/ppt/tags/tag104.xml" ContentType="application/vnd.openxmlformats-officedocument.presentationml.tags+xml"/>
  <Override PartName="/ppt/notesSlides/notesSlide78.xml" ContentType="application/vnd.openxmlformats-officedocument.presentationml.notesSlide+xml"/>
  <Override PartName="/ppt/tags/tag105.xml" ContentType="application/vnd.openxmlformats-officedocument.presentationml.tags+xml"/>
  <Override PartName="/ppt/notesSlides/notesSlide79.xml" ContentType="application/vnd.openxmlformats-officedocument.presentationml.notesSlide+xml"/>
  <Override PartName="/ppt/tags/tag106.xml" ContentType="application/vnd.openxmlformats-officedocument.presentationml.tags+xml"/>
  <Override PartName="/ppt/notesSlides/notesSlide80.xml" ContentType="application/vnd.openxmlformats-officedocument.presentationml.notesSlide+xml"/>
  <Override PartName="/ppt/tags/tag107.xml" ContentType="application/vnd.openxmlformats-officedocument.presentationml.tags+xml"/>
  <Override PartName="/ppt/notesSlides/notesSlide81.xml" ContentType="application/vnd.openxmlformats-officedocument.presentationml.notesSlide+xml"/>
  <Override PartName="/ppt/tags/tag108.xml" ContentType="application/vnd.openxmlformats-officedocument.presentationml.tags+xml"/>
  <Override PartName="/ppt/notesSlides/notesSlide82.xml" ContentType="application/vnd.openxmlformats-officedocument.presentationml.notesSlide+xml"/>
  <Override PartName="/ppt/tags/tag109.xml" ContentType="application/vnd.openxmlformats-officedocument.presentationml.tags+xml"/>
  <Override PartName="/ppt/notesSlides/notesSlide83.xml" ContentType="application/vnd.openxmlformats-officedocument.presentationml.notesSlide+xml"/>
  <Override PartName="/ppt/tags/tag110.xml" ContentType="application/vnd.openxmlformats-officedocument.presentationml.tags+xml"/>
  <Override PartName="/ppt/notesSlides/notesSlide84.xml" ContentType="application/vnd.openxmlformats-officedocument.presentationml.notesSlide+xml"/>
  <Override PartName="/ppt/tags/tag111.xml" ContentType="application/vnd.openxmlformats-officedocument.presentationml.tags+xml"/>
  <Override PartName="/ppt/notesSlides/notesSlide85.xml" ContentType="application/vnd.openxmlformats-officedocument.presentationml.notesSlide+xml"/>
  <Override PartName="/ppt/tags/tag112.xml" ContentType="application/vnd.openxmlformats-officedocument.presentationml.tags+xml"/>
  <Override PartName="/ppt/notesSlides/notesSlide86.xml" ContentType="application/vnd.openxmlformats-officedocument.presentationml.notesSlide+xml"/>
  <Override PartName="/ppt/tags/tag113.xml" ContentType="application/vnd.openxmlformats-officedocument.presentationml.tags+xml"/>
  <Override PartName="/ppt/notesSlides/notesSlide87.xml" ContentType="application/vnd.openxmlformats-officedocument.presentationml.notesSlide+xml"/>
  <Override PartName="/ppt/tags/tag114.xml" ContentType="application/vnd.openxmlformats-officedocument.presentationml.tags+xml"/>
  <Override PartName="/ppt/notesSlides/notesSlide88.xml" ContentType="application/vnd.openxmlformats-officedocument.presentationml.notesSlide+xml"/>
  <Override PartName="/ppt/tags/tag115.xml" ContentType="application/vnd.openxmlformats-officedocument.presentationml.tags+xml"/>
  <Override PartName="/ppt/notesSlides/notesSlide89.xml" ContentType="application/vnd.openxmlformats-officedocument.presentationml.notesSlide+xml"/>
  <Override PartName="/ppt/tags/tag116.xml" ContentType="application/vnd.openxmlformats-officedocument.presentationml.tags+xml"/>
  <Override PartName="/ppt/notesSlides/notesSlide90.xml" ContentType="application/vnd.openxmlformats-officedocument.presentationml.notesSlide+xml"/>
  <Override PartName="/ppt/tags/tag117.xml" ContentType="application/vnd.openxmlformats-officedocument.presentationml.tags+xml"/>
  <Override PartName="/ppt/notesSlides/notesSlide91.xml" ContentType="application/vnd.openxmlformats-officedocument.presentationml.notesSlide+xml"/>
  <Override PartName="/ppt/tags/tag118.xml" ContentType="application/vnd.openxmlformats-officedocument.presentationml.tags+xml"/>
  <Override PartName="/ppt/notesSlides/notesSlide92.xml" ContentType="application/vnd.openxmlformats-officedocument.presentationml.notesSlide+xml"/>
  <Override PartName="/ppt/tags/tag119.xml" ContentType="application/vnd.openxmlformats-officedocument.presentationml.tags+xml"/>
  <Override PartName="/ppt/notesSlides/notesSlide93.xml" ContentType="application/vnd.openxmlformats-officedocument.presentationml.notesSlide+xml"/>
  <Override PartName="/ppt/tags/tag120.xml" ContentType="application/vnd.openxmlformats-officedocument.presentationml.tags+xml"/>
  <Override PartName="/ppt/notesSlides/notesSlide94.xml" ContentType="application/vnd.openxmlformats-officedocument.presentationml.notesSlide+xml"/>
  <Override PartName="/ppt/tags/tag121.xml" ContentType="application/vnd.openxmlformats-officedocument.presentationml.tags+xml"/>
  <Override PartName="/ppt/notesSlides/notesSlide95.xml" ContentType="application/vnd.openxmlformats-officedocument.presentationml.notesSlide+xml"/>
  <Override PartName="/ppt/tags/tag122.xml" ContentType="application/vnd.openxmlformats-officedocument.presentationml.tags+xml"/>
  <Override PartName="/ppt/notesSlides/notesSlide96.xml" ContentType="application/vnd.openxmlformats-officedocument.presentationml.notesSlide+xml"/>
  <Override PartName="/ppt/tags/tag123.xml" ContentType="application/vnd.openxmlformats-officedocument.presentationml.tags+xml"/>
  <Override PartName="/ppt/notesSlides/notesSlide97.xml" ContentType="application/vnd.openxmlformats-officedocument.presentationml.notesSlide+xml"/>
  <Override PartName="/ppt/tags/tag124.xml" ContentType="application/vnd.openxmlformats-officedocument.presentationml.tags+xml"/>
  <Override PartName="/ppt/notesSlides/notesSlide98.xml" ContentType="application/vnd.openxmlformats-officedocument.presentationml.notesSlide+xml"/>
  <Override PartName="/ppt/tags/tag125.xml" ContentType="application/vnd.openxmlformats-officedocument.presentationml.tags+xml"/>
  <Override PartName="/ppt/notesSlides/notesSlide99.xml" ContentType="application/vnd.openxmlformats-officedocument.presentationml.notesSlide+xml"/>
  <Override PartName="/ppt/tags/tag126.xml" ContentType="application/vnd.openxmlformats-officedocument.presentationml.tags+xml"/>
  <Override PartName="/ppt/notesSlides/notesSlide100.xml" ContentType="application/vnd.openxmlformats-officedocument.presentationml.notesSlide+xml"/>
  <Override PartName="/ppt/tags/tag127.xml" ContentType="application/vnd.openxmlformats-officedocument.presentationml.tags+xml"/>
  <Override PartName="/ppt/notesSlides/notesSlide101.xml" ContentType="application/vnd.openxmlformats-officedocument.presentationml.notesSlide+xml"/>
  <Override PartName="/ppt/tags/tag128.xml" ContentType="application/vnd.openxmlformats-officedocument.presentationml.tags+xml"/>
  <Override PartName="/ppt/notesSlides/notesSlide102.xml" ContentType="application/vnd.openxmlformats-officedocument.presentationml.notesSlide+xml"/>
  <Override PartName="/ppt/tags/tag129.xml" ContentType="application/vnd.openxmlformats-officedocument.presentationml.tags+xml"/>
  <Override PartName="/ppt/notesSlides/notesSlide103.xml" ContentType="application/vnd.openxmlformats-officedocument.presentationml.notesSlide+xml"/>
  <Override PartName="/ppt/tags/tag130.xml" ContentType="application/vnd.openxmlformats-officedocument.presentationml.tags+xml"/>
  <Override PartName="/ppt/notesSlides/notesSlide104.xml" ContentType="application/vnd.openxmlformats-officedocument.presentationml.notesSlide+xml"/>
  <Override PartName="/ppt/tags/tag131.xml" ContentType="application/vnd.openxmlformats-officedocument.presentationml.tags+xml"/>
  <Override PartName="/ppt/notesSlides/notesSlide105.xml" ContentType="application/vnd.openxmlformats-officedocument.presentationml.notesSlide+xml"/>
  <Override PartName="/ppt/tags/tag132.xml" ContentType="application/vnd.openxmlformats-officedocument.presentationml.tags+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85" r:id="rId1"/>
  </p:sldMasterIdLst>
  <p:notesMasterIdLst>
    <p:notesMasterId r:id="rId108"/>
  </p:notesMasterIdLst>
  <p:handoutMasterIdLst>
    <p:handoutMasterId r:id="rId109"/>
  </p:handoutMasterIdLst>
  <p:sldIdLst>
    <p:sldId id="836" r:id="rId2"/>
    <p:sldId id="837" r:id="rId3"/>
    <p:sldId id="838" r:id="rId4"/>
    <p:sldId id="839" r:id="rId5"/>
    <p:sldId id="840" r:id="rId6"/>
    <p:sldId id="841" r:id="rId7"/>
    <p:sldId id="842" r:id="rId8"/>
    <p:sldId id="843" r:id="rId9"/>
    <p:sldId id="844" r:id="rId10"/>
    <p:sldId id="845" r:id="rId11"/>
    <p:sldId id="846" r:id="rId12"/>
    <p:sldId id="847" r:id="rId13"/>
    <p:sldId id="848" r:id="rId14"/>
    <p:sldId id="849" r:id="rId15"/>
    <p:sldId id="850" r:id="rId16"/>
    <p:sldId id="851" r:id="rId17"/>
    <p:sldId id="852" r:id="rId18"/>
    <p:sldId id="853" r:id="rId19"/>
    <p:sldId id="854" r:id="rId20"/>
    <p:sldId id="855" r:id="rId21"/>
    <p:sldId id="856" r:id="rId22"/>
    <p:sldId id="857" r:id="rId23"/>
    <p:sldId id="858" r:id="rId24"/>
    <p:sldId id="859" r:id="rId25"/>
    <p:sldId id="860" r:id="rId26"/>
    <p:sldId id="861" r:id="rId27"/>
    <p:sldId id="862" r:id="rId28"/>
    <p:sldId id="863" r:id="rId29"/>
    <p:sldId id="864" r:id="rId30"/>
    <p:sldId id="865" r:id="rId31"/>
    <p:sldId id="866" r:id="rId32"/>
    <p:sldId id="867" r:id="rId33"/>
    <p:sldId id="868" r:id="rId34"/>
    <p:sldId id="869" r:id="rId35"/>
    <p:sldId id="870" r:id="rId36"/>
    <p:sldId id="871" r:id="rId37"/>
    <p:sldId id="872" r:id="rId38"/>
    <p:sldId id="873" r:id="rId39"/>
    <p:sldId id="874" r:id="rId40"/>
    <p:sldId id="875" r:id="rId41"/>
    <p:sldId id="876" r:id="rId42"/>
    <p:sldId id="877" r:id="rId43"/>
    <p:sldId id="878" r:id="rId44"/>
    <p:sldId id="879" r:id="rId45"/>
    <p:sldId id="880" r:id="rId46"/>
    <p:sldId id="881" r:id="rId47"/>
    <p:sldId id="882" r:id="rId48"/>
    <p:sldId id="883" r:id="rId49"/>
    <p:sldId id="884" r:id="rId50"/>
    <p:sldId id="885" r:id="rId51"/>
    <p:sldId id="886" r:id="rId52"/>
    <p:sldId id="887" r:id="rId53"/>
    <p:sldId id="888" r:id="rId54"/>
    <p:sldId id="889" r:id="rId55"/>
    <p:sldId id="890" r:id="rId56"/>
    <p:sldId id="891" r:id="rId57"/>
    <p:sldId id="892" r:id="rId58"/>
    <p:sldId id="893" r:id="rId59"/>
    <p:sldId id="894" r:id="rId60"/>
    <p:sldId id="895" r:id="rId61"/>
    <p:sldId id="896" r:id="rId62"/>
    <p:sldId id="897" r:id="rId63"/>
    <p:sldId id="898" r:id="rId64"/>
    <p:sldId id="899" r:id="rId65"/>
    <p:sldId id="900" r:id="rId66"/>
    <p:sldId id="901" r:id="rId67"/>
    <p:sldId id="902" r:id="rId68"/>
    <p:sldId id="903" r:id="rId69"/>
    <p:sldId id="904" r:id="rId70"/>
    <p:sldId id="905" r:id="rId71"/>
    <p:sldId id="906" r:id="rId72"/>
    <p:sldId id="907" r:id="rId73"/>
    <p:sldId id="908" r:id="rId74"/>
    <p:sldId id="909" r:id="rId75"/>
    <p:sldId id="910" r:id="rId76"/>
    <p:sldId id="911" r:id="rId77"/>
    <p:sldId id="912" r:id="rId78"/>
    <p:sldId id="913" r:id="rId79"/>
    <p:sldId id="914" r:id="rId80"/>
    <p:sldId id="915" r:id="rId81"/>
    <p:sldId id="916" r:id="rId82"/>
    <p:sldId id="917" r:id="rId83"/>
    <p:sldId id="918" r:id="rId84"/>
    <p:sldId id="919" r:id="rId85"/>
    <p:sldId id="920" r:id="rId86"/>
    <p:sldId id="921" r:id="rId87"/>
    <p:sldId id="922" r:id="rId88"/>
    <p:sldId id="923" r:id="rId89"/>
    <p:sldId id="924" r:id="rId90"/>
    <p:sldId id="925" r:id="rId91"/>
    <p:sldId id="926" r:id="rId92"/>
    <p:sldId id="927" r:id="rId93"/>
    <p:sldId id="928" r:id="rId94"/>
    <p:sldId id="929" r:id="rId95"/>
    <p:sldId id="930" r:id="rId96"/>
    <p:sldId id="931" r:id="rId97"/>
    <p:sldId id="932" r:id="rId98"/>
    <p:sldId id="933" r:id="rId99"/>
    <p:sldId id="934" r:id="rId100"/>
    <p:sldId id="935" r:id="rId101"/>
    <p:sldId id="936" r:id="rId102"/>
    <p:sldId id="937" r:id="rId103"/>
    <p:sldId id="938" r:id="rId104"/>
    <p:sldId id="939" r:id="rId105"/>
    <p:sldId id="940" r:id="rId106"/>
    <p:sldId id="941" r:id="rId107"/>
  </p:sldIdLst>
  <p:sldSz cx="12192000" cy="6858000"/>
  <p:notesSz cx="7315200" cy="9601200"/>
  <p:embeddedFontLst>
    <p:embeddedFont>
      <p:font typeface="Calibri" panose="020F0502020204030204" pitchFamily="34" charset="0"/>
      <p:regular r:id="rId110"/>
      <p:bold r:id="rId111"/>
      <p:italic r:id="rId112"/>
      <p:boldItalic r:id="rId113"/>
    </p:embeddedFont>
  </p:embeddedFontLst>
  <p:custDataLst>
    <p:tags r:id="rId1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86047" autoAdjust="0"/>
  </p:normalViewPr>
  <p:slideViewPr>
    <p:cSldViewPr snapToGrid="0">
      <p:cViewPr varScale="1">
        <p:scale>
          <a:sx n="129" d="100"/>
          <a:sy n="129" d="100"/>
        </p:scale>
        <p:origin x="162" y="2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gs" Target="tags/tag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fntdata"/><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6.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4/16/2020</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4/16/2020</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vmware.bravais.com/s/KafKVBJNsBpY7hn5bmGs"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vmware.bravais.com/s/2c9Y6hQ4X4uFWWzSTeFk"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vmware.bravais.com/s/kvK76lswrsbmJq8kRueo"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vmware.bravais.com/s/ikio4LtOkS6fPivIJpR6"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vmware.bravais.com/s/OgIz03mC2MiGVVPKCxdh"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configmax.vmware.com"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blogs.vmware.com/vspher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vmware.com/en/VMware-vSphere/7.0/com.vmware.vsphere.avail.doc/GUID-63F459B7-8884-4818-8872-C9753B2E0215.html"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vmware.bravais.com/s/JDg7NJ3DjVli7r6FiMQ0"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vmware.com/en/VMware-vSphere/7.0/com.vmware.vsphere.vcenterhost.doc/GUID-3B5AF2B1-C534-4426-B97A-D14019A8010F.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vmware.bravais.com/s/a8GAXMVDFHxWLstdhM1G"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vmware.bravais.com/s/XM1mrfVGU5vPd6HVfBfv"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2" name="Slide preview"/>
          <p:cNvSpPr>
            <a:spLocks noGrp="1" noRot="1" noChangeAspect="1"/>
          </p:cNvSpPr>
          <p:nvPr>
            <p:ph type="sldImg"/>
          </p:nvPr>
        </p:nvSpPr>
        <p:spPr/>
      </p:sp>
      <p:sp>
        <p:nvSpPr>
          <p:cNvPr id="11933" name="Notes"/>
          <p:cNvSpPr>
            <a:spLocks noGrp="1"/>
          </p:cNvSpPr>
          <p:nvPr>
            <p:ph type="body" idx="1"/>
          </p:nvPr>
        </p:nvSpPr>
        <p:spPr/>
        <p:txBody>
          <a:bodyPr wrap="square" rtlCol="0"/>
          <a:lstStyle/>
          <a:p>
            <a:pPr marL="0" indent="0">
              <a:buNone/>
            </a:pPr>
            <a:endParaRPr/>
          </a:p>
        </p:txBody>
      </p:sp>
      <p:sp>
        <p:nvSpPr>
          <p:cNvPr id="11934"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4" name="Slide preview"/>
          <p:cNvSpPr>
            <a:spLocks noGrp="1" noRot="1" noChangeAspect="1"/>
          </p:cNvSpPr>
          <p:nvPr>
            <p:ph type="sldImg"/>
          </p:nvPr>
        </p:nvSpPr>
        <p:spPr/>
      </p:sp>
      <p:sp>
        <p:nvSpPr>
          <p:cNvPr id="11965" name="Notes"/>
          <p:cNvSpPr>
            <a:spLocks noGrp="1"/>
          </p:cNvSpPr>
          <p:nvPr>
            <p:ph type="body" idx="1"/>
          </p:nvPr>
        </p:nvSpPr>
        <p:spPr/>
        <p:txBody>
          <a:bodyPr wrap="square" rtlCol="0"/>
          <a:lstStyle/>
          <a:p>
            <a:pPr marL="0" indent="0">
              <a:buNone/>
            </a:pPr>
            <a:endParaRPr/>
          </a:p>
        </p:txBody>
      </p:sp>
      <p:sp>
        <p:nvSpPr>
          <p:cNvPr id="11966"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 name="Slide preview"/>
          <p:cNvSpPr>
            <a:spLocks noGrp="1" noRot="1" noChangeAspect="1"/>
          </p:cNvSpPr>
          <p:nvPr>
            <p:ph type="sldImg"/>
          </p:nvPr>
        </p:nvSpPr>
        <p:spPr/>
      </p:sp>
      <p:sp>
        <p:nvSpPr>
          <p:cNvPr id="1230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https://vmware.bravais.com/s/KafKVBJNsBpY7hn5bmGs</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Fault Tolerance uses an algorithm that provides fast, continuous copying (checkpointing) of the primary host VM. The primary VM is copied (checkpointed) periodically, and the copies are sent to a secondary host. If the primary host fails, the VM continues on the secondary host at the point of its last network send.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goal is to take checkpoints of VMs at least every 10 milliseconds. The primary VM is continuously copied (checkpointed), and these copies (checkpoints) are sent to a secondary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initial complete copy (checkpoint) is created using a modified form of vSphere vMotion migration to the secondary host. The primary VM holds each outgoing network packet until the following copy (checkpoint) has been sent to the secondary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vSphere Fault Tolerance, checkpoint data makes up the last changed pages of memory. The source VM is paused to access this memory. This pause is typically under one second.</a:t>
            </a:r>
          </a:p>
        </p:txBody>
      </p:sp>
      <p:sp>
        <p:nvSpPr>
          <p:cNvPr id="12310" name="Slide number"/>
          <p:cNvSpPr>
            <a:spLocks noGrp="1"/>
          </p:cNvSpPr>
          <p:nvPr>
            <p:ph type="sldNum" sz="quarter" idx="10"/>
          </p:nvPr>
        </p:nvSpPr>
        <p:spPr/>
        <p:txBody>
          <a:bodyPr/>
          <a:lstStyle/>
          <a:p>
            <a:fld id="{C18812F0-6685-476B-B832-AFB48F091983}" type="slidenum">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3" name="Slide preview"/>
          <p:cNvSpPr>
            <a:spLocks noGrp="1" noRot="1" noChangeAspect="1"/>
          </p:cNvSpPr>
          <p:nvPr>
            <p:ph type="sldImg"/>
          </p:nvPr>
        </p:nvSpPr>
        <p:spPr/>
      </p:sp>
      <p:sp>
        <p:nvSpPr>
          <p:cNvPr id="1231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https://vmware.bravais.com/s/2c9Y6hQ4X4uFWWzSTeFk</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a:t>
            </a:r>
            <a:r>
              <a:rPr lang="en-US" sz="2000" dirty="0">
                <a:solidFill>
                  <a:srgbClr val="000000"/>
                </a:solidFill>
                <a:latin typeface="Courier New" panose="02070309020205020404" pitchFamily="49" charset="0"/>
                <a:cs typeface="Courier New" pitchFamily="49" charset="0"/>
              </a:rPr>
              <a:t>shared.vmft</a:t>
            </a:r>
            <a:r>
              <a:rPr lang="en-GB" sz="1200" dirty="0">
                <a:solidFill>
                  <a:srgbClr val="000000"/>
                </a:solidFill>
                <a:latin typeface="Times New Roman" panose="02020603050405020304" pitchFamily="18" charset="0"/>
                <a:cs typeface="Times New Roman" panose="02020603050405020304" pitchFamily="18" charset="0"/>
              </a:rPr>
              <a:t> file, which is found on a shared datastore, is the vSphere Fault Tolerance metadata file. This file contains the primary and secondary instance UUIDs and the primary and secondary vmx paths.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Fault Tolerance avoids split-brain situations, which can lead to two active copies of a virtual machine after recovery from a failure. The </a:t>
            </a:r>
            <a:r>
              <a:rPr lang="en-US" sz="2000" dirty="0">
                <a:solidFill>
                  <a:srgbClr val="000000"/>
                </a:solidFill>
                <a:latin typeface="Courier New" panose="02070309020205020404" pitchFamily="49" charset="0"/>
                <a:cs typeface="Courier New" pitchFamily="49" charset="0"/>
              </a:rPr>
              <a:t>.ftgeneration</a:t>
            </a:r>
            <a:r>
              <a:rPr lang="en-GB" sz="1200" dirty="0">
                <a:solidFill>
                  <a:srgbClr val="000000"/>
                </a:solidFill>
                <a:latin typeface="Times New Roman" panose="02020603050405020304" pitchFamily="18" charset="0"/>
                <a:cs typeface="Times New Roman" panose="02020603050405020304" pitchFamily="18" charset="0"/>
              </a:rPr>
              <a:t> file ensures that only one VM instance is designated as the primary VM.</a:t>
            </a:r>
          </a:p>
        </p:txBody>
      </p:sp>
      <p:sp>
        <p:nvSpPr>
          <p:cNvPr id="12315" name="Slide number"/>
          <p:cNvSpPr>
            <a:spLocks noGrp="1"/>
          </p:cNvSpPr>
          <p:nvPr>
            <p:ph type="sldNum" sz="quarter" idx="10"/>
          </p:nvPr>
        </p:nvSpPr>
        <p:spPr/>
        <p:txBody>
          <a:bodyPr/>
          <a:lstStyle/>
          <a:p>
            <a:fld id="{C18812F0-6685-476B-B832-AFB48F091983}" type="slidenum">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7" name="Slide preview"/>
          <p:cNvSpPr>
            <a:spLocks noGrp="1" noRot="1" noChangeAspect="1"/>
          </p:cNvSpPr>
          <p:nvPr>
            <p:ph type="sldImg"/>
          </p:nvPr>
        </p:nvSpPr>
        <p:spPr/>
      </p:sp>
      <p:sp>
        <p:nvSpPr>
          <p:cNvPr id="1231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you take all the required steps for enabling vSphere Fault Tolerance for your cluster, you can use the feature by turning it on for individual VMs.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Before vSphere Fault Tolerance can be turned on, validation checks are performed on a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these checks are passed, and you turn on vSphere Fault Tolerance for a VM, new options are added to the Fault Tolerance section of the VM's context menu. These options include turning off or disabling vSphere Fault Tolerance, migrating the secondary VM, testing failover, and testing restart of the secondary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vSphere Fault Tolerance is turned on, vCenter Server resets the VM’s memory limit to the default (unlimited memory) and sets the memory reservation to the memory size of the VM. While vSphere Fault Tolerance is turned on, you cannot change the memory reservation, size, limit, number of virtual CPUs, or shares. You also cannot add or remove disks for the VM. When vSphere Fault Tolerance is turned off, any parameters that were changed are not reverted to their original values.</a:t>
            </a:r>
          </a:p>
        </p:txBody>
      </p:sp>
      <p:sp>
        <p:nvSpPr>
          <p:cNvPr id="12319" name="Slide number"/>
          <p:cNvSpPr>
            <a:spLocks noGrp="1"/>
          </p:cNvSpPr>
          <p:nvPr>
            <p:ph type="sldNum" sz="quarter" idx="10"/>
          </p:nvPr>
        </p:nvSpPr>
        <p:spPr/>
        <p:txBody>
          <a:bodyPr/>
          <a:lstStyle/>
          <a:p>
            <a:fld id="{C18812F0-6685-476B-B832-AFB48F091983}" type="slidenum">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0" name="Slide preview"/>
          <p:cNvSpPr>
            <a:spLocks noGrp="1" noRot="1" noChangeAspect="1"/>
          </p:cNvSpPr>
          <p:nvPr>
            <p:ph type="sldImg"/>
          </p:nvPr>
        </p:nvSpPr>
        <p:spPr/>
      </p:sp>
      <p:sp>
        <p:nvSpPr>
          <p:cNvPr id="12321" name="Notes"/>
          <p:cNvSpPr>
            <a:spLocks noGrp="1"/>
          </p:cNvSpPr>
          <p:nvPr>
            <p:ph type="body" idx="1"/>
          </p:nvPr>
        </p:nvSpPr>
        <p:spPr/>
        <p:txBody>
          <a:bodyPr wrap="square" rtlCol="0"/>
          <a:lstStyle/>
          <a:p>
            <a:pPr marL="0" indent="0">
              <a:buNone/>
            </a:pPr>
            <a:endParaRPr/>
          </a:p>
        </p:txBody>
      </p:sp>
      <p:sp>
        <p:nvSpPr>
          <p:cNvPr id="12322" name="Slide number"/>
          <p:cNvSpPr>
            <a:spLocks noGrp="1"/>
          </p:cNvSpPr>
          <p:nvPr>
            <p:ph type="sldNum" sz="quarter" idx="10"/>
          </p:nvPr>
        </p:nvSpPr>
        <p:spPr/>
        <p:txBody>
          <a:bodyPr/>
          <a:lstStyle/>
          <a:p>
            <a:fld id="{C18812F0-6685-476B-B832-AFB48F091983}" type="slidenum">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3" name="Slide preview"/>
          <p:cNvSpPr>
            <a:spLocks noGrp="1" noRot="1" noChangeAspect="1"/>
          </p:cNvSpPr>
          <p:nvPr>
            <p:ph type="sldImg"/>
          </p:nvPr>
        </p:nvSpPr>
        <p:spPr/>
      </p:sp>
      <p:sp>
        <p:nvSpPr>
          <p:cNvPr id="12324" name="Notes"/>
          <p:cNvSpPr>
            <a:spLocks noGrp="1"/>
          </p:cNvSpPr>
          <p:nvPr>
            <p:ph type="body" idx="1"/>
          </p:nvPr>
        </p:nvSpPr>
        <p:spPr/>
        <p:txBody>
          <a:bodyPr wrap="square" rtlCol="0"/>
          <a:lstStyle/>
          <a:p>
            <a:pPr marL="0" indent="0">
              <a:buNone/>
            </a:pPr>
            <a:endParaRPr/>
          </a:p>
        </p:txBody>
      </p:sp>
      <p:sp>
        <p:nvSpPr>
          <p:cNvPr id="12325" name="Slide number"/>
          <p:cNvSpPr>
            <a:spLocks noGrp="1"/>
          </p:cNvSpPr>
          <p:nvPr>
            <p:ph type="sldNum" sz="quarter" idx="10"/>
          </p:nvPr>
        </p:nvSpPr>
        <p:spPr/>
        <p:txBody>
          <a:bodyPr/>
          <a:lstStyle/>
          <a:p>
            <a:fld id="{C18812F0-6685-476B-B832-AFB48F091983}" type="slidenum">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7" name="Slide preview"/>
          <p:cNvSpPr>
            <a:spLocks noGrp="1" noRot="1" noChangeAspect="1"/>
          </p:cNvSpPr>
          <p:nvPr>
            <p:ph type="sldImg"/>
          </p:nvPr>
        </p:nvSpPr>
        <p:spPr/>
      </p:sp>
      <p:sp>
        <p:nvSpPr>
          <p:cNvPr id="12328" name="Notes"/>
          <p:cNvSpPr>
            <a:spLocks noGrp="1"/>
          </p:cNvSpPr>
          <p:nvPr>
            <p:ph type="body" idx="1"/>
          </p:nvPr>
        </p:nvSpPr>
        <p:spPr/>
        <p:txBody>
          <a:bodyPr wrap="square" rtlCol="0"/>
          <a:lstStyle/>
          <a:p>
            <a:pPr marL="0" indent="0">
              <a:buNone/>
            </a:pPr>
            <a:endParaRPr/>
          </a:p>
        </p:txBody>
      </p:sp>
      <p:sp>
        <p:nvSpPr>
          <p:cNvPr id="12329" name="Slide number"/>
          <p:cNvSpPr>
            <a:spLocks noGrp="1"/>
          </p:cNvSpPr>
          <p:nvPr>
            <p:ph type="sldNum" sz="quarter" idx="10"/>
          </p:nvPr>
        </p:nvSpPr>
        <p:spPr/>
        <p:txBody>
          <a:bodyPr/>
          <a:lstStyle/>
          <a:p>
            <a:fld id="{C18812F0-6685-476B-B832-AFB48F091983}" type="slidenum">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0" name="Slide preview"/>
          <p:cNvSpPr>
            <a:spLocks noGrp="1" noRot="1" noChangeAspect="1"/>
          </p:cNvSpPr>
          <p:nvPr>
            <p:ph type="sldImg"/>
          </p:nvPr>
        </p:nvSpPr>
        <p:spPr/>
      </p:sp>
      <p:sp>
        <p:nvSpPr>
          <p:cNvPr id="12331" name="Notes"/>
          <p:cNvSpPr>
            <a:spLocks noGrp="1"/>
          </p:cNvSpPr>
          <p:nvPr>
            <p:ph type="body" idx="1"/>
          </p:nvPr>
        </p:nvSpPr>
        <p:spPr/>
        <p:txBody>
          <a:bodyPr wrap="square" rtlCol="0"/>
          <a:lstStyle/>
          <a:p>
            <a:pPr marL="0" indent="0">
              <a:buNone/>
            </a:pPr>
            <a:endParaRPr/>
          </a:p>
        </p:txBody>
      </p:sp>
      <p:sp>
        <p:nvSpPr>
          <p:cNvPr id="12332" name="Slide number"/>
          <p:cNvSpPr>
            <a:spLocks noGrp="1"/>
          </p:cNvSpPr>
          <p:nvPr>
            <p:ph type="sldNum" sz="quarter" idx="10"/>
          </p:nvPr>
        </p:nvSpPr>
        <p:spPr/>
        <p:txBody>
          <a:bodyPr/>
          <a:lstStyle/>
          <a:p>
            <a:fld id="{C18812F0-6685-476B-B832-AFB48F091983}" type="slidenum">
              <a:t>106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8" name="Slide preview"/>
          <p:cNvSpPr>
            <a:spLocks noGrp="1" noRot="1" noChangeAspect="1"/>
          </p:cNvSpPr>
          <p:nvPr>
            <p:ph type="sldImg"/>
          </p:nvPr>
        </p:nvSpPr>
        <p:spPr/>
      </p:sp>
      <p:sp>
        <p:nvSpPr>
          <p:cNvPr id="11969" name="Notes"/>
          <p:cNvSpPr>
            <a:spLocks noGrp="1"/>
          </p:cNvSpPr>
          <p:nvPr>
            <p:ph type="body" idx="1"/>
          </p:nvPr>
        </p:nvSpPr>
        <p:spPr/>
        <p:txBody>
          <a:bodyPr wrap="square" rtlCol="0"/>
          <a:lstStyle/>
          <a:p>
            <a:pPr marL="0" indent="0">
              <a:buNone/>
            </a:pPr>
            <a:endParaRPr/>
          </a:p>
        </p:txBody>
      </p:sp>
      <p:sp>
        <p:nvSpPr>
          <p:cNvPr id="11970"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2" name="Slide preview"/>
          <p:cNvSpPr>
            <a:spLocks noGrp="1" noRot="1" noChangeAspect="1"/>
          </p:cNvSpPr>
          <p:nvPr>
            <p:ph type="sldImg"/>
          </p:nvPr>
        </p:nvSpPr>
        <p:spPr/>
      </p:sp>
      <p:sp>
        <p:nvSpPr>
          <p:cNvPr id="11973" name="Notes"/>
          <p:cNvSpPr>
            <a:spLocks noGrp="1"/>
          </p:cNvSpPr>
          <p:nvPr>
            <p:ph type="body" idx="1"/>
          </p:nvPr>
        </p:nvSpPr>
        <p:spPr/>
        <p:txBody>
          <a:bodyPr wrap="square" rtlCol="0"/>
          <a:lstStyle/>
          <a:p>
            <a:pPr marL="0" indent="0">
              <a:buNone/>
            </a:pPr>
            <a:endParaRPr/>
          </a:p>
        </p:txBody>
      </p:sp>
      <p:sp>
        <p:nvSpPr>
          <p:cNvPr id="11974"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6" name="Slide preview"/>
          <p:cNvSpPr>
            <a:spLocks noGrp="1" noRot="1" noChangeAspect="1"/>
          </p:cNvSpPr>
          <p:nvPr>
            <p:ph type="sldImg"/>
          </p:nvPr>
        </p:nvSpPr>
        <p:spPr/>
      </p:sp>
      <p:sp>
        <p:nvSpPr>
          <p:cNvPr id="1197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vCenter Server uses vSphere HA admission control to ensure that sufficient resources are available in a cluster to provide failover protection and to ensure that VM resource reservations are respected.</a:t>
            </a:r>
          </a:p>
        </p:txBody>
      </p:sp>
      <p:sp>
        <p:nvSpPr>
          <p:cNvPr id="11978"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9" name="Slide preview"/>
          <p:cNvSpPr>
            <a:spLocks noGrp="1" noRot="1" noChangeAspect="1"/>
          </p:cNvSpPr>
          <p:nvPr>
            <p:ph type="sldImg"/>
          </p:nvPr>
        </p:nvSpPr>
        <p:spPr/>
      </p:sp>
      <p:sp>
        <p:nvSpPr>
          <p:cNvPr id="11980" name="Notes"/>
          <p:cNvSpPr>
            <a:spLocks noGrp="1"/>
          </p:cNvSpPr>
          <p:nvPr>
            <p:ph type="body" idx="1"/>
          </p:nvPr>
        </p:nvSpPr>
        <p:spPr/>
        <p:txBody>
          <a:bodyPr wrap="square" rtlCol="0"/>
          <a:lstStyle/>
          <a:p>
            <a:pPr marL="0" indent="0">
              <a:buNone/>
            </a:pPr>
            <a:endParaRPr/>
          </a:p>
        </p:txBody>
      </p:sp>
      <p:sp>
        <p:nvSpPr>
          <p:cNvPr id="11981"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3" name="Slide preview"/>
          <p:cNvSpPr>
            <a:spLocks noGrp="1" noRot="1" noChangeAspect="1"/>
          </p:cNvSpPr>
          <p:nvPr>
            <p:ph type="sldImg"/>
          </p:nvPr>
        </p:nvSpPr>
        <p:spPr/>
      </p:sp>
      <p:sp>
        <p:nvSpPr>
          <p:cNvPr id="11984" name="Notes"/>
          <p:cNvSpPr>
            <a:spLocks noGrp="1"/>
          </p:cNvSpPr>
          <p:nvPr>
            <p:ph type="body" idx="1"/>
          </p:nvPr>
        </p:nvSpPr>
        <p:spPr/>
        <p:txBody>
          <a:bodyPr wrap="square" rtlCol="0"/>
          <a:lstStyle/>
          <a:p>
            <a:pPr marL="0" indent="0">
              <a:buNone/>
            </a:pPr>
            <a:endParaRPr/>
          </a:p>
        </p:txBody>
      </p:sp>
      <p:sp>
        <p:nvSpPr>
          <p:cNvPr id="11985"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6" name="Slide preview"/>
          <p:cNvSpPr>
            <a:spLocks noGrp="1" noRot="1" noChangeAspect="1"/>
          </p:cNvSpPr>
          <p:nvPr>
            <p:ph type="sldImg"/>
          </p:nvPr>
        </p:nvSpPr>
        <p:spPr/>
      </p:sp>
      <p:sp>
        <p:nvSpPr>
          <p:cNvPr id="11987" name="Notes"/>
          <p:cNvSpPr>
            <a:spLocks noGrp="1"/>
          </p:cNvSpPr>
          <p:nvPr>
            <p:ph type="body" idx="1"/>
          </p:nvPr>
        </p:nvSpPr>
        <p:spPr/>
        <p:txBody>
          <a:bodyPr wrap="square" rtlCol="0"/>
          <a:lstStyle/>
          <a:p>
            <a:pPr marL="0" indent="0">
              <a:buNone/>
            </a:pPr>
            <a:endParaRPr/>
          </a:p>
        </p:txBody>
      </p:sp>
      <p:sp>
        <p:nvSpPr>
          <p:cNvPr id="11988"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0" name="Slide preview"/>
          <p:cNvSpPr>
            <a:spLocks noGrp="1" noRot="1" noChangeAspect="1"/>
          </p:cNvSpPr>
          <p:nvPr>
            <p:ph type="sldImg"/>
          </p:nvPr>
        </p:nvSpPr>
        <p:spPr/>
      </p:sp>
      <p:sp>
        <p:nvSpPr>
          <p:cNvPr id="1199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power on a VM in the cluster for the first time, vSphere DRS either places the VM on a particular host or makes a recommendation.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DRS attempts to improve resource use across the cluster by performing automatic migrations of VMs (vSphere vMotion) or by providing a recommendation for VM migrations.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Before an ESXi host enters maintenance mode, VMs running on the host must be migrated to another host (either manually or automatically by DRS) or shut down.</a:t>
            </a:r>
          </a:p>
        </p:txBody>
      </p:sp>
      <p:sp>
        <p:nvSpPr>
          <p:cNvPr id="11992"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3" name="Slide preview"/>
          <p:cNvSpPr>
            <a:spLocks noGrp="1" noRot="1" noChangeAspect="1"/>
          </p:cNvSpPr>
          <p:nvPr>
            <p:ph type="sldImg"/>
          </p:nvPr>
        </p:nvSpPr>
        <p:spPr/>
      </p:sp>
      <p:sp>
        <p:nvSpPr>
          <p:cNvPr id="1199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DRS algorithm recommends where individual VMs should be moved for maximum efficiency. If the cluster is in fully automated mode, DRS executes the recommendations and migrates VMs to their optimal host based on the underlying calculations performed every minute.</a:t>
            </a:r>
          </a:p>
        </p:txBody>
      </p:sp>
      <p:sp>
        <p:nvSpPr>
          <p:cNvPr id="11995"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7" name="Slide preview"/>
          <p:cNvSpPr>
            <a:spLocks noGrp="1" noRot="1" noChangeAspect="1"/>
          </p:cNvSpPr>
          <p:nvPr>
            <p:ph type="sldImg"/>
          </p:nvPr>
        </p:nvSpPr>
        <p:spPr/>
      </p:sp>
      <p:sp>
        <p:nvSpPr>
          <p:cNvPr id="1199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VM DRS score is computed from an individual VM's CPU, memory, and network metrics. DRS uses these metrics to gauge the goodness or wellness of the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vSphere 7, the DRS algorithm runs every minute. The Cluster DRS Score is the last result of DRS running and is filed into one of five buckets. These buckets are simply 20 percent ranges: 0-20, 20-40, 40-60, 60-80 and 80-100 percent over the sample period.</a:t>
            </a:r>
          </a:p>
        </p:txBody>
      </p:sp>
      <p:sp>
        <p:nvSpPr>
          <p:cNvPr id="11999"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5" name="Slide preview"/>
          <p:cNvSpPr>
            <a:spLocks noGrp="1" noRot="1" noChangeAspect="1"/>
          </p:cNvSpPr>
          <p:nvPr>
            <p:ph type="sldImg"/>
          </p:nvPr>
        </p:nvSpPr>
        <p:spPr/>
      </p:sp>
      <p:sp>
        <p:nvSpPr>
          <p:cNvPr id="11936" name="Notes"/>
          <p:cNvSpPr>
            <a:spLocks noGrp="1"/>
          </p:cNvSpPr>
          <p:nvPr>
            <p:ph type="body" idx="1"/>
          </p:nvPr>
        </p:nvSpPr>
        <p:spPr/>
        <p:txBody>
          <a:bodyPr wrap="square" rtlCol="0"/>
          <a:lstStyle/>
          <a:p>
            <a:pPr marL="0" indent="0">
              <a:buNone/>
            </a:pPr>
            <a:endParaRPr/>
          </a:p>
        </p:txBody>
      </p:sp>
      <p:sp>
        <p:nvSpPr>
          <p:cNvPr id="11937" name="Slide number"/>
          <p:cNvSpPr>
            <a:spLocks noGrp="1"/>
          </p:cNvSpPr>
          <p:nvPr>
            <p:ph type="sldNum" sz="quarter" idx="10"/>
          </p:nvPr>
        </p:nvSpPr>
        <p:spPr/>
        <p:txBody>
          <a:bodyPr/>
          <a:lstStyle/>
          <a:p>
            <a:fld id="{C18812F0-6685-476B-B832-AFB48F091983}" type="slidenum">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 name="Slide preview"/>
          <p:cNvSpPr>
            <a:spLocks noGrp="1" noRot="1" noChangeAspect="1"/>
          </p:cNvSpPr>
          <p:nvPr>
            <p:ph type="sldImg"/>
          </p:nvPr>
        </p:nvSpPr>
        <p:spPr/>
      </p:sp>
      <p:sp>
        <p:nvSpPr>
          <p:cNvPr id="12002"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VM DRS Score page shows the following values for VMs that are powered on:</a:t>
            </a:r>
          </a:p>
          <a:p>
            <a:pPr>
              <a:buFont typeface="Arial" pitchFamily="34" charset="0"/>
              <a:buChar char="•"/>
            </a:pPr>
            <a:r>
              <a:t>DRS Score</a:t>
            </a:r>
          </a:p>
          <a:p>
            <a:pPr>
              <a:buFont typeface="Arial" pitchFamily="34" charset="0"/>
              <a:buChar char="•"/>
            </a:pPr>
            <a:r>
              <a:t>Active CPU</a:t>
            </a:r>
          </a:p>
          <a:p>
            <a:pPr>
              <a:buFont typeface="Arial" pitchFamily="34" charset="0"/>
              <a:buChar char="•"/>
            </a:pPr>
            <a:r>
              <a:t>Used CPU</a:t>
            </a:r>
          </a:p>
          <a:p>
            <a:pPr>
              <a:buFont typeface="Arial" pitchFamily="34" charset="0"/>
              <a:buChar char="•"/>
            </a:pPr>
            <a:r>
              <a:t>CPU Readiness</a:t>
            </a:r>
          </a:p>
          <a:p>
            <a:pPr>
              <a:buFont typeface="Arial" pitchFamily="34" charset="0"/>
              <a:buChar char="•"/>
            </a:pPr>
            <a:r>
              <a:t>Granted Memory</a:t>
            </a:r>
          </a:p>
          <a:p>
            <a:pPr>
              <a:buFont typeface="Arial" pitchFamily="34" charset="0"/>
              <a:buChar char="•"/>
            </a:pPr>
            <a:r>
              <a:t>Swapped Memory</a:t>
            </a:r>
          </a:p>
          <a:p>
            <a:pPr>
              <a:buFont typeface="Arial" pitchFamily="34" charset="0"/>
              <a:buChar char="•"/>
            </a:pPr>
            <a:r>
              <a:t>Ballooned Memory</a:t>
            </a:r>
          </a:p>
        </p:txBody>
      </p:sp>
      <p:sp>
        <p:nvSpPr>
          <p:cNvPr id="12003"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5" name="Slide preview"/>
          <p:cNvSpPr>
            <a:spLocks noGrp="1" noRot="1" noChangeAspect="1"/>
          </p:cNvSpPr>
          <p:nvPr>
            <p:ph type="sldImg"/>
          </p:nvPr>
        </p:nvSpPr>
        <p:spPr/>
      </p:sp>
      <p:sp>
        <p:nvSpPr>
          <p:cNvPr id="12006" name="Notes"/>
          <p:cNvSpPr>
            <a:spLocks noGrp="1"/>
          </p:cNvSpPr>
          <p:nvPr>
            <p:ph type="body" idx="1"/>
          </p:nvPr>
        </p:nvSpPr>
        <p:spPr/>
        <p:txBody>
          <a:bodyPr wrap="square" rtlCol="0"/>
          <a:lstStyle/>
          <a:p>
            <a:pPr marL="0" indent="0">
              <a:buNone/>
            </a:pPr>
            <a:endParaRPr/>
          </a:p>
        </p:txBody>
      </p:sp>
      <p:sp>
        <p:nvSpPr>
          <p:cNvPr id="12007"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9" name="Slide preview"/>
          <p:cNvSpPr>
            <a:spLocks noGrp="1" noRot="1" noChangeAspect="1"/>
          </p:cNvSpPr>
          <p:nvPr>
            <p:ph type="sldImg"/>
          </p:nvPr>
        </p:nvSpPr>
        <p:spPr/>
      </p:sp>
      <p:sp>
        <p:nvSpPr>
          <p:cNvPr id="12010" name="Notes"/>
          <p:cNvSpPr>
            <a:spLocks noGrp="1"/>
          </p:cNvSpPr>
          <p:nvPr>
            <p:ph type="body" idx="1"/>
          </p:nvPr>
        </p:nvSpPr>
        <p:spPr/>
        <p:txBody>
          <a:bodyPr wrap="square" rtlCol="0"/>
          <a:lstStyle/>
          <a:p>
            <a:pPr marL="0" indent="0">
              <a:buNone/>
            </a:pPr>
            <a:endParaRPr/>
          </a:p>
        </p:txBody>
      </p:sp>
      <p:sp>
        <p:nvSpPr>
          <p:cNvPr id="12011"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3" name="Slide preview"/>
          <p:cNvSpPr>
            <a:spLocks noGrp="1" noRot="1" noChangeAspect="1"/>
          </p:cNvSpPr>
          <p:nvPr>
            <p:ph type="sldImg"/>
          </p:nvPr>
        </p:nvSpPr>
        <p:spPr/>
      </p:sp>
      <p:sp>
        <p:nvSpPr>
          <p:cNvPr id="1201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view the vSphere DRS pane, go to the cluster's </a:t>
            </a:r>
            <a:r>
              <a:rPr lang="en-US" sz="2000" b="1" dirty="0">
                <a:solidFill>
                  <a:srgbClr val="000000"/>
                </a:solidFill>
                <a:latin typeface="Times New Roman" panose="02020603050405020304" pitchFamily="18" charset="0"/>
                <a:cs typeface="Courier New" pitchFamily="49" charset="0"/>
              </a:rPr>
              <a:t>Summary</a:t>
            </a:r>
            <a:r>
              <a:rPr lang="en-GB" sz="1200" dirty="0">
                <a:solidFill>
                  <a:srgbClr val="000000"/>
                </a:solidFill>
                <a:latin typeface="Times New Roman" panose="02020603050405020304" pitchFamily="18" charset="0"/>
                <a:cs typeface="Times New Roman" panose="02020603050405020304" pitchFamily="18" charset="0"/>
              </a:rPr>
              <a:t> tab.</a:t>
            </a:r>
          </a:p>
        </p:txBody>
      </p:sp>
      <p:sp>
        <p:nvSpPr>
          <p:cNvPr id="12015"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7" name="Slide preview"/>
          <p:cNvSpPr>
            <a:spLocks noGrp="1" noRot="1" noChangeAspect="1"/>
          </p:cNvSpPr>
          <p:nvPr>
            <p:ph type="sldImg"/>
          </p:nvPr>
        </p:nvSpPr>
        <p:spPr/>
      </p:sp>
      <p:sp>
        <p:nvSpPr>
          <p:cNvPr id="1201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automation level determines whether vSphere DRS makes migration recommendations or automatically places VMs on hosts. vSphere DRS makes placement decisions when a VM powers on and when VMs must be rebalanced across hosts in the cluster.</a:t>
            </a:r>
          </a:p>
          <a:p>
            <a:pPr marL="0" lvl="0" indent="0">
              <a:spcBef>
                <a:spcPts val="0"/>
              </a:spcBef>
              <a:spcAft>
                <a:spcPts val="0"/>
              </a:spcAft>
              <a:buNone/>
            </a:pPr>
            <a:r>
              <a:rPr lang="en-US" sz="2000" dirty="0">
                <a:solidFill>
                  <a:schemeClr val="tx2"/>
                </a:solidFill>
                <a:cs typeface="Calibri" pitchFamily="34" charset="0"/>
              </a:rPr>
              <a:t>The following automation levels are available:</a:t>
            </a:r>
          </a:p>
          <a:p>
            <a:pPr>
              <a:buFont typeface="Arial" pitchFamily="34" charset="0"/>
              <a:buChar char="•"/>
            </a:pPr>
            <a:r>
              <a:rPr b="1"/>
              <a:t>Manual</a:t>
            </a:r>
            <a:r>
              <a:t>: When you power on a VM, vSphere DRS displays a list of recommended hosts on which to place the VM. When the cluster becomes imbalanced, vSphere DRS displays recommendations for VM migration.</a:t>
            </a:r>
          </a:p>
          <a:p>
            <a:pPr>
              <a:buFont typeface="Arial" pitchFamily="34" charset="0"/>
              <a:buChar char="•"/>
            </a:pPr>
            <a:r>
              <a:rPr b="1"/>
              <a:t>Partially automated</a:t>
            </a:r>
            <a:r>
              <a:t>: When you power on a VM, vSphere DRS places it on the best-suited host. When the cluster becomes imbalanced, vSphere DRS displays recommendations for manual VM migration.</a:t>
            </a:r>
          </a:p>
          <a:p>
            <a:pPr>
              <a:buFont typeface="Arial" pitchFamily="34" charset="0"/>
              <a:buChar char="•"/>
            </a:pPr>
            <a:r>
              <a:rPr b="1"/>
              <a:t>Fully automated</a:t>
            </a:r>
            <a:r>
              <a:t>: When you power on a VM, vSphere DRS places it on the best-suited host. When the cluster becomes imbalanced, vSphere DRS migrates VMs from overused hosts to underused hosts to ensure balanced use of cluster resources.</a:t>
            </a:r>
          </a:p>
        </p:txBody>
      </p:sp>
      <p:sp>
        <p:nvSpPr>
          <p:cNvPr id="12019"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 name="Slide preview"/>
          <p:cNvSpPr>
            <a:spLocks noGrp="1" noRot="1" noChangeAspect="1"/>
          </p:cNvSpPr>
          <p:nvPr>
            <p:ph type="sldImg"/>
          </p:nvPr>
        </p:nvSpPr>
        <p:spPr/>
      </p:sp>
      <p:sp>
        <p:nvSpPr>
          <p:cNvPr id="12022"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following migration threshold settings are available:</a:t>
            </a:r>
          </a:p>
          <a:p>
            <a:pPr>
              <a:buFont typeface="Arial" pitchFamily="34" charset="0"/>
              <a:buChar char="•"/>
            </a:pPr>
            <a:r>
              <a:t>Level 1 (Conservative): Applies only priority 1 recommendations. vCenter Server applies only recommendations that must be taken to satisfy cluster constraints, such as affinity rules and host maintenance.</a:t>
            </a:r>
          </a:p>
          <a:p>
            <a:pPr>
              <a:buFont typeface="Arial" pitchFamily="34" charset="0"/>
              <a:buChar char="•"/>
            </a:pPr>
            <a:r>
              <a:t>Level 2: Apply priority 1 and priority 2 recommendations. vCenter Server applies recommendations that promise a significant improvement to the cluster’s load balance.</a:t>
            </a:r>
          </a:p>
          <a:p>
            <a:pPr>
              <a:buFont typeface="Arial" pitchFamily="34" charset="0"/>
              <a:buChar char="•"/>
            </a:pPr>
            <a:r>
              <a:t>Level 3 (default): Apply priority 1, priority 2, and priority 3 recommendations. vCenter Server applies recommendations that promise at least good improvement to the cluster’s load balance.</a:t>
            </a:r>
          </a:p>
          <a:p>
            <a:pPr>
              <a:buFont typeface="Arial" pitchFamily="34" charset="0"/>
              <a:buChar char="•"/>
            </a:pPr>
            <a:r>
              <a:t>Level 4: Apply priority 1, priority 2, priority 3, and priority 4 recommendations. vCenter Server applies recommendations that promise even a moderate improvement to the cluster’s load balance.</a:t>
            </a:r>
          </a:p>
          <a:p>
            <a:pPr>
              <a:buFont typeface="Arial" pitchFamily="34" charset="0"/>
              <a:buChar char="•"/>
            </a:pPr>
            <a:r>
              <a:t>Level 5 (Aggressive): Apply all recommendations. vCenter Server applies recommendations that promise even a slight improvement to the cluster’s load balance.</a:t>
            </a:r>
          </a:p>
        </p:txBody>
      </p:sp>
      <p:sp>
        <p:nvSpPr>
          <p:cNvPr id="12023"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5" name="Slide preview"/>
          <p:cNvSpPr>
            <a:spLocks noGrp="1" noRot="1" noChangeAspect="1"/>
          </p:cNvSpPr>
          <p:nvPr>
            <p:ph type="sldImg"/>
          </p:nvPr>
        </p:nvSpPr>
        <p:spPr/>
      </p:sp>
      <p:sp>
        <p:nvSpPr>
          <p:cNvPr id="12026" name="Notes"/>
          <p:cNvSpPr>
            <a:spLocks noGrp="1"/>
          </p:cNvSpPr>
          <p:nvPr>
            <p:ph type="body" idx="1"/>
          </p:nvPr>
        </p:nvSpPr>
        <p:spPr/>
        <p:txBody>
          <a:bodyPr wrap="square" rtlCol="0"/>
          <a:lstStyle/>
          <a:p>
            <a:pPr marL="0" indent="0">
              <a:buNone/>
            </a:pPr>
            <a:endParaRPr/>
          </a:p>
        </p:txBody>
      </p:sp>
      <p:sp>
        <p:nvSpPr>
          <p:cNvPr id="12027"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9" name="Slide preview"/>
          <p:cNvSpPr>
            <a:spLocks noGrp="1" noRot="1" noChangeAspect="1"/>
          </p:cNvSpPr>
          <p:nvPr>
            <p:ph type="sldImg"/>
          </p:nvPr>
        </p:nvSpPr>
        <p:spPr/>
      </p:sp>
      <p:sp>
        <p:nvSpPr>
          <p:cNvPr id="1203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VM's files can be on a VMFS datastore, an NFS datastore, a vSAN datastore, or a vSphere Virtual Volumes datastore. On a vSAN datastore or a vSphere Virtual Volumes datastore, the swap file is created as a separate vSAN or vSphere Virtual Volumes object.</a:t>
            </a:r>
          </a:p>
          <a:p>
            <a:pPr marL="0" lvl="0" indent="0">
              <a:spcBef>
                <a:spcPts val="0"/>
              </a:spcBef>
              <a:spcAft>
                <a:spcPts val="0"/>
              </a:spcAft>
              <a:buNone/>
            </a:pPr>
            <a:r>
              <a:rPr lang="en-US" sz="2000" dirty="0">
                <a:solidFill>
                  <a:schemeClr val="tx2"/>
                </a:solidFill>
                <a:cs typeface="Calibri" pitchFamily="34" charset="0"/>
              </a:rPr>
              <a:t>A swap file is created by the ESXi host when a VM is powered on. If this file cannot be created, the VM cannot power on. Instead of accepting the default, you can also use the following options:</a:t>
            </a:r>
          </a:p>
          <a:p>
            <a:pPr>
              <a:buFont typeface="Arial" pitchFamily="34" charset="0"/>
              <a:buChar char="•"/>
            </a:pPr>
            <a:r>
              <a:t>Use per-VM configuration options to change the datastore to another shared storage location.</a:t>
            </a:r>
          </a:p>
          <a:p>
            <a:pPr>
              <a:buFont typeface="Arial" pitchFamily="34" charset="0"/>
              <a:buChar char="•"/>
            </a:pPr>
            <a:r>
              <a:t>Use host-local swap, which allows you to specify a datastore stored locally on the host. You can swap at a per-host level. However, it can lead to a slight degradation in performance for vSphere vMotion because pages swapped to a local swap file on the source host must be transferred across the network to the destination host. Currently, vSAN and vSphere Virtual Volumes datastores cannot be specified for host-local swap.</a:t>
            </a:r>
          </a:p>
        </p:txBody>
      </p:sp>
      <p:sp>
        <p:nvSpPr>
          <p:cNvPr id="12031"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3" name="Slide preview"/>
          <p:cNvSpPr>
            <a:spLocks noGrp="1" noRot="1" noChangeAspect="1"/>
          </p:cNvSpPr>
          <p:nvPr>
            <p:ph type="sldImg"/>
          </p:nvPr>
        </p:nvSpPr>
        <p:spPr/>
      </p:sp>
      <p:sp>
        <p:nvSpPr>
          <p:cNvPr id="12034"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After a vSphere DRS cluster is created, you can edit its properties to create rules that specify affinity. The following types of rules can be created:</a:t>
            </a:r>
          </a:p>
          <a:p>
            <a:pPr>
              <a:buFont typeface="Arial" pitchFamily="34" charset="0"/>
              <a:buChar char="•"/>
            </a:pPr>
            <a:r>
              <a:t>Affinity rules: vSphere DRS keeps certain VMs together on the same host (for example, for performance reasons).</a:t>
            </a:r>
          </a:p>
          <a:p>
            <a:pPr>
              <a:buFont typeface="Arial" pitchFamily="34" charset="0"/>
              <a:buChar char="•"/>
            </a:pPr>
            <a:r>
              <a:t>Anti-affinity rules: vSphere DRS ensures that certain VMs are not together (for example, for availability reasons).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two rules conflict, you are prevented from enabling both.</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add or edit a rule, and the cluster is immediately in violation of that rule, the cluster continues to operate and tries to correct the violation.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vSphere DRS clusters that have a default automation level of manual or partially automated, migration recommendations are based on both rule fulfillment and load balancing.</a:t>
            </a:r>
          </a:p>
        </p:txBody>
      </p:sp>
      <p:sp>
        <p:nvSpPr>
          <p:cNvPr id="12035"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7" name="Slide preview"/>
          <p:cNvSpPr>
            <a:spLocks noGrp="1" noRot="1" noChangeAspect="1"/>
          </p:cNvSpPr>
          <p:nvPr>
            <p:ph type="sldImg"/>
          </p:nvPr>
        </p:nvSpPr>
        <p:spPr/>
      </p:sp>
      <p:sp>
        <p:nvSpPr>
          <p:cNvPr id="1203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For ease of administration, virtual machines can be placed in VM or host groups. You can create one or more VM groups in a vSphere DRS cluster, each consisting of one or more VMs. A host group consists of one or more ESXi hosts.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main use of VM groups and host groups is to help in defining the VM-Host affinity rules.</a:t>
            </a:r>
          </a:p>
        </p:txBody>
      </p:sp>
      <p:sp>
        <p:nvSpPr>
          <p:cNvPr id="12039"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8" name="Slide preview"/>
          <p:cNvSpPr>
            <a:spLocks noGrp="1" noRot="1" noChangeAspect="1"/>
          </p:cNvSpPr>
          <p:nvPr>
            <p:ph type="sldImg"/>
          </p:nvPr>
        </p:nvSpPr>
        <p:spPr/>
      </p:sp>
      <p:sp>
        <p:nvSpPr>
          <p:cNvPr id="11939" name="Notes"/>
          <p:cNvSpPr>
            <a:spLocks noGrp="1"/>
          </p:cNvSpPr>
          <p:nvPr>
            <p:ph type="body" idx="1"/>
          </p:nvPr>
        </p:nvSpPr>
        <p:spPr/>
        <p:txBody>
          <a:bodyPr wrap="square" rtlCol="0"/>
          <a:lstStyle/>
          <a:p>
            <a:pPr marL="0" indent="0">
              <a:buNone/>
            </a:pPr>
            <a:endParaRPr/>
          </a:p>
        </p:txBody>
      </p:sp>
      <p:sp>
        <p:nvSpPr>
          <p:cNvPr id="11940" name="Slide number"/>
          <p:cNvSpPr>
            <a:spLocks noGrp="1"/>
          </p:cNvSpPr>
          <p:nvPr>
            <p:ph type="sldNum" sz="quarter" idx="10"/>
          </p:nvPr>
        </p:nvSpPr>
        <p:spPr/>
        <p:txBody>
          <a:bodyPr/>
          <a:lstStyle/>
          <a:p>
            <a:fld id="{C18812F0-6685-476B-B832-AFB48F091983}" type="slidenum">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1" name="Slide preview"/>
          <p:cNvSpPr>
            <a:spLocks noGrp="1" noRot="1" noChangeAspect="1"/>
          </p:cNvSpPr>
          <p:nvPr>
            <p:ph type="sldImg"/>
          </p:nvPr>
        </p:nvSpPr>
        <p:spPr/>
      </p:sp>
      <p:sp>
        <p:nvSpPr>
          <p:cNvPr id="1204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VM-Host affinity or anti-affinity rule specifies whether the members of a selected VM group can run on the members of a specific host group.</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Unlike an affinity rule for VMs, which specifies affinity (or anti-affinity) between individual VMs, a VM-Host affinity rule specifies an affinity relationship between a group of VMs and a group of hosts.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Because VM-Host affinity rules are cluster-based, the VMs and hosts that are included in a rule must all reside in the same cluster. If a VM is removed from the cluster, the VM loses its membership from all VM groups, even if it is later returned to the cluster.</a:t>
            </a:r>
          </a:p>
        </p:txBody>
      </p:sp>
      <p:sp>
        <p:nvSpPr>
          <p:cNvPr id="12043"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5" name="Slide preview"/>
          <p:cNvSpPr>
            <a:spLocks noGrp="1" noRot="1" noChangeAspect="1"/>
          </p:cNvSpPr>
          <p:nvPr>
            <p:ph type="sldImg"/>
          </p:nvPr>
        </p:nvSpPr>
        <p:spPr/>
      </p:sp>
      <p:sp>
        <p:nvSpPr>
          <p:cNvPr id="1204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Preferential rules can be violated to allow the proper functioning of vSphere DRS, vSphere HA, and VMware vSphere DPM.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On the slide, Group A and Group B are VM groups. Blade Chassis A and Blade Chassis B are host groups. The goal is to force the VMs in Group A to run on the hosts in Blade Chassis A and to force the VMs in Group B to run on the hosts in Blade Chassis B. If the hosts fail, vSphere HA restarts the VMs on the other hosts in the cluster. If the hosts are put into maintenance mode or become overused, vSphere DRS moves the VMs to the other hosts in the cluster.</a:t>
            </a:r>
          </a:p>
        </p:txBody>
      </p:sp>
      <p:sp>
        <p:nvSpPr>
          <p:cNvPr id="12047"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9" name="Slide preview"/>
          <p:cNvSpPr>
            <a:spLocks noGrp="1" noRot="1" noChangeAspect="1"/>
          </p:cNvSpPr>
          <p:nvPr>
            <p:ph type="sldImg"/>
          </p:nvPr>
        </p:nvSpPr>
        <p:spPr/>
      </p:sp>
      <p:sp>
        <p:nvSpPr>
          <p:cNvPr id="1205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VM-Host affinity rule that is required, instead of preferential, can be used when the software running in your VMs has licensing restrictions. You can enforce this rule when the software running in your VMs has licensing restrictions. You can place such VMs in a VM group. Then you can create a rule that requires the VMs to run on a host group, which contains hosts with the required licenses.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create a VM-Host affinity rule that is based on the licensing or hardware requirements of the software running in your VMs, you are responsible for ensuring that the groups are properly set up. The rule does not monitor the software running in the VMs. Nor does it know which third-party licenses are in place on which ESXi hosts.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On the slide, Group A is a VM group. You can force Group A to run on hosts in the ISV-Licensed group to ensure that the VMs in Group A run on hosts that have the required licenses. But if the hosts in the ISV-Licensed group fail, vSphere HA cannot restart the VMs in Group A on hosts that are not in the group. If the hosts in the ISV-Licensed group are put into maintenance mode or become overused, vSphere DRS cannot move the VMs in Group A to hosts that are not in the group.</a:t>
            </a:r>
          </a:p>
        </p:txBody>
      </p:sp>
      <p:sp>
        <p:nvSpPr>
          <p:cNvPr id="12051"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3" name="Slide preview"/>
          <p:cNvSpPr>
            <a:spLocks noGrp="1" noRot="1" noChangeAspect="1"/>
          </p:cNvSpPr>
          <p:nvPr>
            <p:ph type="sldImg"/>
          </p:nvPr>
        </p:nvSpPr>
        <p:spPr/>
      </p:sp>
      <p:sp>
        <p:nvSpPr>
          <p:cNvPr id="1205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By setting the automation level for individual VMs, you can fine-tune automation to suit your needs. For example, you might have a VM that is especially critical to your business. You want more control over its placement so you set its automation level to </a:t>
            </a:r>
            <a:r>
              <a:rPr lang="en-US" sz="2000" b="1" dirty="0">
                <a:solidFill>
                  <a:srgbClr val="000000"/>
                </a:solidFill>
                <a:latin typeface="Times New Roman" panose="02020603050405020304" pitchFamily="18" charset="0"/>
                <a:cs typeface="Courier New" pitchFamily="49" charset="0"/>
              </a:rPr>
              <a:t>Manual</a:t>
            </a:r>
            <a:r>
              <a:rPr lang="en-GB" sz="1200" dirty="0">
                <a:solidFill>
                  <a:srgbClr val="000000"/>
                </a:solidFill>
                <a:latin typeface="Times New Roman" panose="02020603050405020304" pitchFamily="18" charset="0"/>
                <a:cs typeface="Times New Roman" panose="02020603050405020304" pitchFamily="18" charset="0"/>
              </a:rPr>
              <a:t>.</a:t>
            </a:r>
            <a:br/>
            <a:r>
              <a:rPr lang="en-GB" sz="1200" dirty="0">
                <a:solidFill>
                  <a:srgbClr val="000000"/>
                </a:solidFill>
                <a:latin typeface="Times New Roman" panose="02020603050405020304" pitchFamily="18" charset="0"/>
                <a:cs typeface="Times New Roman" panose="02020603050405020304" pitchFamily="18" charset="0"/>
              </a:rPr>
              <a:t>If a VM’s automation level is set to disabled, vCenter Server does not migrate that VM or provide migration recommendations for it.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As a best practice, enable automation. Select the automation level based on your environment and level of comfort. </a:t>
            </a:r>
            <a:br/>
            <a:r>
              <a:rPr lang="en-GB" sz="1200" dirty="0">
                <a:solidFill>
                  <a:srgbClr val="000000"/>
                </a:solidFill>
                <a:latin typeface="Times New Roman" panose="02020603050405020304" pitchFamily="18" charset="0"/>
                <a:cs typeface="Times New Roman" panose="02020603050405020304" pitchFamily="18" charset="0"/>
              </a:rPr>
              <a:t>For example, if you are new to vSphere DRS clusters, you might select </a:t>
            </a:r>
            <a:r>
              <a:rPr lang="en-US" sz="2000" b="1" dirty="0">
                <a:solidFill>
                  <a:srgbClr val="000000"/>
                </a:solidFill>
                <a:latin typeface="Times New Roman" panose="02020603050405020304" pitchFamily="18" charset="0"/>
                <a:cs typeface="Courier New" pitchFamily="49" charset="0"/>
              </a:rPr>
              <a:t>Partially Automated</a:t>
            </a:r>
            <a:r>
              <a:rPr lang="en-GB" sz="1200" dirty="0">
                <a:solidFill>
                  <a:srgbClr val="000000"/>
                </a:solidFill>
                <a:latin typeface="Times New Roman" panose="02020603050405020304" pitchFamily="18" charset="0"/>
                <a:cs typeface="Times New Roman" panose="02020603050405020304" pitchFamily="18" charset="0"/>
              </a:rPr>
              <a:t> because you want control over the movement of VMs. </a:t>
            </a:r>
            <a:br/>
            <a:r>
              <a:rPr lang="en-GB" sz="1200" dirty="0">
                <a:solidFill>
                  <a:srgbClr val="000000"/>
                </a:solidFill>
                <a:latin typeface="Times New Roman" panose="02020603050405020304" pitchFamily="18" charset="0"/>
                <a:cs typeface="Times New Roman" panose="02020603050405020304" pitchFamily="18" charset="0"/>
              </a:rPr>
              <a:t>When you are comfortable with what vSphere DRS does and how it works, you might set the automation level to </a:t>
            </a:r>
            <a:r>
              <a:rPr lang="en-US" sz="2000" b="1" dirty="0">
                <a:solidFill>
                  <a:srgbClr val="000000"/>
                </a:solidFill>
                <a:latin typeface="Times New Roman" panose="02020603050405020304" pitchFamily="18" charset="0"/>
                <a:cs typeface="Courier New" pitchFamily="49" charset="0"/>
              </a:rPr>
              <a:t>Fully Automated</a:t>
            </a:r>
            <a:r>
              <a:rPr lang="en-GB" sz="1200" dirty="0">
                <a:solidFill>
                  <a:srgbClr val="000000"/>
                </a:solidFill>
                <a:latin typeface="Times New Roman" panose="02020603050405020304" pitchFamily="18" charset="0"/>
                <a:cs typeface="Times New Roman" panose="02020603050405020304" pitchFamily="18" charset="0"/>
              </a:rPr>
              <a:t>.</a:t>
            </a:r>
            <a:br/>
            <a:r>
              <a:rPr lang="en-GB" sz="1200" dirty="0">
                <a:solidFill>
                  <a:srgbClr val="000000"/>
                </a:solidFill>
                <a:latin typeface="Times New Roman" panose="02020603050405020304" pitchFamily="18" charset="0"/>
                <a:cs typeface="Times New Roman" panose="02020603050405020304" pitchFamily="18" charset="0"/>
              </a:rPr>
              <a:t>You can set the automation level to </a:t>
            </a:r>
            <a:r>
              <a:rPr lang="en-US" sz="2000" b="1" dirty="0">
                <a:solidFill>
                  <a:srgbClr val="000000"/>
                </a:solidFill>
                <a:latin typeface="Times New Roman" panose="02020603050405020304" pitchFamily="18" charset="0"/>
                <a:cs typeface="Courier New" pitchFamily="49" charset="0"/>
              </a:rPr>
              <a:t>Manual</a:t>
            </a:r>
            <a:r>
              <a:rPr lang="en-GB" sz="1200" dirty="0">
                <a:solidFill>
                  <a:srgbClr val="000000"/>
                </a:solidFill>
                <a:latin typeface="Times New Roman" panose="02020603050405020304" pitchFamily="18" charset="0"/>
                <a:cs typeface="Times New Roman" panose="02020603050405020304" pitchFamily="18" charset="0"/>
              </a:rPr>
              <a:t> on VMs over which you want more control, such as your business-critical VMs.</a:t>
            </a:r>
          </a:p>
        </p:txBody>
      </p:sp>
      <p:sp>
        <p:nvSpPr>
          <p:cNvPr id="12055" name="Slide number"/>
          <p:cNvSpPr>
            <a:spLocks noGrp="1"/>
          </p:cNvSpPr>
          <p:nvPr>
            <p:ph type="sldNum" sz="quarter" idx="10"/>
          </p:nvPr>
        </p:nvSpPr>
        <p:spPr/>
        <p:txBody>
          <a:bodyPr/>
          <a:lstStyle/>
          <a:p>
            <a:fld id="{C18812F0-6685-476B-B832-AFB48F091983}" type="slidenum">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6" name="Slide preview"/>
          <p:cNvSpPr>
            <a:spLocks noGrp="1" noRot="1" noChangeAspect="1"/>
          </p:cNvSpPr>
          <p:nvPr>
            <p:ph type="sldImg"/>
          </p:nvPr>
        </p:nvSpPr>
        <p:spPr/>
      </p:sp>
      <p:sp>
        <p:nvSpPr>
          <p:cNvPr id="1205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create vSphere DRS clusters, or you can enable vSphere DRS for existing vSphere HA or vSAN clusters.</a:t>
            </a:r>
          </a:p>
        </p:txBody>
      </p:sp>
      <p:sp>
        <p:nvSpPr>
          <p:cNvPr id="12058"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0" name="Slide preview"/>
          <p:cNvSpPr>
            <a:spLocks noGrp="1" noRot="1" noChangeAspect="1"/>
          </p:cNvSpPr>
          <p:nvPr>
            <p:ph type="sldImg"/>
          </p:nvPr>
        </p:nvSpPr>
        <p:spPr/>
      </p:sp>
      <p:sp>
        <p:nvSpPr>
          <p:cNvPr id="12061"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CPU Utilization and Memory Utilization charts show all the hosts in the cluster and how their CPU and memory resources are allocated to each VM.</a:t>
            </a:r>
          </a:p>
          <a:p>
            <a:pPr>
              <a:buFont typeface="Arial" pitchFamily="34" charset="0"/>
              <a:buChar char="•"/>
            </a:pPr>
            <a:r>
              <a:t>For CPU usage, the VM information is represented by a colored box. If you point to the colored box, the VM’s CPU usage information appears. If the VM is receiving the resources that it is entitled to, the box is green. Green means that 100 percent of the VM’s entitled resources are delivered. If the box is not green (for example, entitled resources are 80 percent or less) for an extended time, you might want to investigate what is causing this shortfall (for example, unapplied recommendations).</a:t>
            </a:r>
          </a:p>
          <a:p>
            <a:pPr>
              <a:buFont typeface="Arial" pitchFamily="34" charset="0"/>
              <a:buChar char="•"/>
            </a:pPr>
            <a:r>
              <a:t>For memory usage, the VM boxes are not color-coded because the relationship between consumed memory and entitlement is often not easily categorized.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the Network Utilization chart, the displayed network data reflects all traffic across physical network interfaces on the host.</a:t>
            </a:r>
          </a:p>
        </p:txBody>
      </p:sp>
      <p:sp>
        <p:nvSpPr>
          <p:cNvPr id="12062" name="Slide number"/>
          <p:cNvSpPr>
            <a:spLocks noGrp="1"/>
          </p:cNvSpPr>
          <p:nvPr>
            <p:ph type="sldNum" sz="quarter" idx="10"/>
          </p:nvPr>
        </p:nvSpPr>
        <p:spPr/>
        <p:txBody>
          <a:bodyPr/>
          <a:lstStyle/>
          <a:p>
            <a:fld id="{C18812F0-6685-476B-B832-AFB48F091983}" type="slidenum">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4" name="Slide preview"/>
          <p:cNvSpPr>
            <a:spLocks noGrp="1" noRot="1" noChangeAspect="1"/>
          </p:cNvSpPr>
          <p:nvPr>
            <p:ph type="sldImg"/>
          </p:nvPr>
        </p:nvSpPr>
        <p:spPr/>
      </p:sp>
      <p:sp>
        <p:nvSpPr>
          <p:cNvPr id="1206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the DRS Recommendations pane, you can see the current set of recommendations that are generated for optimizing resource use in the cluster through either migrations or power management. Only manual recommendations awaiting user confirmation appear in the list.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refresh the recommendations, click </a:t>
            </a:r>
            <a:r>
              <a:rPr lang="en-US" sz="2000" b="1" dirty="0">
                <a:solidFill>
                  <a:srgbClr val="000000"/>
                </a:solidFill>
                <a:latin typeface="Times New Roman" panose="02020603050405020304" pitchFamily="18" charset="0"/>
                <a:cs typeface="Courier New" pitchFamily="49" charset="0"/>
              </a:rPr>
              <a:t>RUN DRS NOW</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apply all recommendations, click </a:t>
            </a:r>
            <a:r>
              <a:rPr lang="en-US" sz="2000" b="1" dirty="0">
                <a:solidFill>
                  <a:srgbClr val="000000"/>
                </a:solidFill>
                <a:latin typeface="Times New Roman" panose="02020603050405020304" pitchFamily="18" charset="0"/>
                <a:cs typeface="Courier New" pitchFamily="49" charset="0"/>
              </a:rPr>
              <a:t>APPLY RECOMMENDATIONS</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apply a subset of the recommendations, select the </a:t>
            </a:r>
            <a:r>
              <a:rPr lang="en-US" sz="2000" b="1" dirty="0">
                <a:solidFill>
                  <a:srgbClr val="000000"/>
                </a:solidFill>
                <a:latin typeface="Times New Roman" panose="02020603050405020304" pitchFamily="18" charset="0"/>
                <a:cs typeface="Courier New" pitchFamily="49" charset="0"/>
              </a:rPr>
              <a:t>Override DRS recommendations</a:t>
            </a:r>
            <a:r>
              <a:rPr lang="en-GB" sz="1200" dirty="0">
                <a:solidFill>
                  <a:srgbClr val="000000"/>
                </a:solidFill>
                <a:latin typeface="Times New Roman" panose="02020603050405020304" pitchFamily="18" charset="0"/>
                <a:cs typeface="Times New Roman" panose="02020603050405020304" pitchFamily="18" charset="0"/>
              </a:rPr>
              <a:t> check box. Select the check box next to each desired recommendation and click </a:t>
            </a:r>
            <a:r>
              <a:rPr lang="en-US" sz="2000" b="1" dirty="0">
                <a:solidFill>
                  <a:srgbClr val="000000"/>
                </a:solidFill>
                <a:latin typeface="Times New Roman" panose="02020603050405020304" pitchFamily="18" charset="0"/>
                <a:cs typeface="Courier New" pitchFamily="49" charset="0"/>
              </a:rPr>
              <a:t>APPLY RECOMMENDATIONS</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2066"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8" name="Slide preview"/>
          <p:cNvSpPr>
            <a:spLocks noGrp="1" noRot="1" noChangeAspect="1"/>
          </p:cNvSpPr>
          <p:nvPr>
            <p:ph type="sldImg"/>
          </p:nvPr>
        </p:nvSpPr>
        <p:spPr/>
      </p:sp>
      <p:sp>
        <p:nvSpPr>
          <p:cNvPr id="1206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host enters or leaves maintenance mode as the result of a user request. While in maintenance mode, the host does not allow you to deploy or power on a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VMs that are running on a host entering maintenance mode must be shut down or migrated to another host, either manually (by a user) or automatically (by vSphere DRS). The host continues to run the Enter Maintenance Mode task until all VMs are powered down or moved away.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no more running VMs are on the host, the host’s icon indicates that it has entered maintenance mode. The host’s </a:t>
            </a:r>
            <a:r>
              <a:rPr lang="en-US" sz="2000" b="1" dirty="0">
                <a:solidFill>
                  <a:srgbClr val="000000"/>
                </a:solidFill>
                <a:latin typeface="Times New Roman" panose="02020603050405020304" pitchFamily="18" charset="0"/>
                <a:cs typeface="Courier New" pitchFamily="49" charset="0"/>
              </a:rPr>
              <a:t>Summary</a:t>
            </a:r>
            <a:r>
              <a:rPr lang="en-GB" sz="1200" dirty="0">
                <a:solidFill>
                  <a:srgbClr val="000000"/>
                </a:solidFill>
                <a:latin typeface="Times New Roman" panose="02020603050405020304" pitchFamily="18" charset="0"/>
                <a:cs typeface="Times New Roman" panose="02020603050405020304" pitchFamily="18" charset="0"/>
              </a:rPr>
              <a:t> tab indicates the new state.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Place a host in maintenance mode before servicing the host, for example, when installing more memory or removing a host from a cluster.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place a host in standby mode manually. However, the next time that vSphere DRS runs, it might undo your change or recommend that you undo the changes. If you want a host to remain powered off, place it in maintenance mode and turn it off.</a:t>
            </a:r>
          </a:p>
        </p:txBody>
      </p:sp>
      <p:sp>
        <p:nvSpPr>
          <p:cNvPr id="12070" name="Slide number"/>
          <p:cNvSpPr>
            <a:spLocks noGrp="1"/>
          </p:cNvSpPr>
          <p:nvPr>
            <p:ph type="sldNum" sz="quarter" idx="10"/>
          </p:nvPr>
        </p:nvSpPr>
        <p:spPr/>
        <p:txBody>
          <a:bodyPr/>
          <a:lstStyle/>
          <a:p>
            <a:fld id="{C18812F0-6685-476B-B832-AFB48F091983}" type="slidenum">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1" name="Slide preview"/>
          <p:cNvSpPr>
            <a:spLocks noGrp="1" noRot="1" noChangeAspect="1"/>
          </p:cNvSpPr>
          <p:nvPr>
            <p:ph type="sldImg"/>
          </p:nvPr>
        </p:nvSpPr>
        <p:spPr/>
      </p:sp>
      <p:sp>
        <p:nvSpPr>
          <p:cNvPr id="1207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a host is put into maintenance mode, all its running VMs must be shut down, suspended, or migrated to other hosts by using vSphere vMotion. VMs with disks on local storage must be powered off, suspended, or migrated to another host and datastore. </a:t>
            </a:r>
            <a:br/>
            <a:r>
              <a:rPr lang="en-GB" sz="1200" dirty="0">
                <a:solidFill>
                  <a:srgbClr val="000000"/>
                </a:solidFill>
                <a:latin typeface="Times New Roman" panose="02020603050405020304" pitchFamily="18" charset="0"/>
                <a:cs typeface="Times New Roman" panose="02020603050405020304" pitchFamily="18" charset="0"/>
              </a:rPr>
              <a:t>When you remove the host from the cluster, the VMs that are currently associated with the host are also removed from the cluster. If the cluster still has enough resources to satisfy the reservations of all VMs in the cluster, the cluster adjusts resource allocation to reflect the reduced amount of resources.</a:t>
            </a:r>
          </a:p>
        </p:txBody>
      </p:sp>
      <p:sp>
        <p:nvSpPr>
          <p:cNvPr id="12073" name="Slide number"/>
          <p:cNvSpPr>
            <a:spLocks noGrp="1"/>
          </p:cNvSpPr>
          <p:nvPr>
            <p:ph type="sldNum" sz="quarter" idx="10"/>
          </p:nvPr>
        </p:nvSpPr>
        <p:spPr/>
        <p:txBody>
          <a:bodyPr/>
          <a:lstStyle/>
          <a:p>
            <a:fld id="{C18812F0-6685-476B-B832-AFB48F091983}" type="slidenum">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5" name="Slide preview"/>
          <p:cNvSpPr>
            <a:spLocks noGrp="1" noRot="1" noChangeAspect="1"/>
          </p:cNvSpPr>
          <p:nvPr>
            <p:ph type="sldImg"/>
          </p:nvPr>
        </p:nvSpPr>
        <p:spPr/>
      </p:sp>
      <p:sp>
        <p:nvSpPr>
          <p:cNvPr id="1207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Dynamic DirectPath I/O is useful on hosts that have PCI passthrough devices and for virtualized devices that require a directly assigned hardware device to back it.</a:t>
            </a:r>
          </a:p>
          <a:p>
            <a:pPr marL="0" lvl="0" indent="0">
              <a:spcBef>
                <a:spcPts val="0"/>
              </a:spcBef>
              <a:spcAft>
                <a:spcPts val="0"/>
              </a:spcAft>
              <a:buNone/>
            </a:pPr>
            <a:r>
              <a:rPr lang="en-US" sz="2000" dirty="0">
                <a:solidFill>
                  <a:schemeClr val="tx2"/>
                </a:solidFill>
                <a:cs typeface="Calibri" pitchFamily="34" charset="0"/>
              </a:rPr>
              <a:t>Dynamic DirectPath I/O is also called assignable hardware. The following devices can use assignable hardware:</a:t>
            </a:r>
          </a:p>
          <a:p>
            <a:pPr>
              <a:buFont typeface="Arial" pitchFamily="34" charset="0"/>
              <a:buChar char="•"/>
            </a:pPr>
            <a:r>
              <a:t>PCI passthrough devices</a:t>
            </a:r>
          </a:p>
          <a:p>
            <a:pPr>
              <a:buFont typeface="Arial" pitchFamily="34" charset="0"/>
              <a:buChar char="•"/>
            </a:pPr>
            <a:r>
              <a:t>Shared PCI passthrough devices, for example, NVIDIA GRID vGPUs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Full memory reservation is applied to the VMs with pass-through devices.</a:t>
            </a:r>
          </a:p>
        </p:txBody>
      </p:sp>
      <p:sp>
        <p:nvSpPr>
          <p:cNvPr id="12077"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1" name="Slide preview"/>
          <p:cNvSpPr>
            <a:spLocks noGrp="1" noRot="1" noChangeAspect="1"/>
          </p:cNvSpPr>
          <p:nvPr>
            <p:ph type="sldImg"/>
          </p:nvPr>
        </p:nvSpPr>
        <p:spPr/>
      </p:sp>
      <p:sp>
        <p:nvSpPr>
          <p:cNvPr id="11942" name="Notes"/>
          <p:cNvSpPr>
            <a:spLocks noGrp="1"/>
          </p:cNvSpPr>
          <p:nvPr>
            <p:ph type="body" idx="1"/>
          </p:nvPr>
        </p:nvSpPr>
        <p:spPr/>
        <p:txBody>
          <a:bodyPr wrap="square" rtlCol="0"/>
          <a:lstStyle/>
          <a:p>
            <a:pPr marL="0" indent="0">
              <a:buNone/>
            </a:pPr>
            <a:endParaRPr/>
          </a:p>
        </p:txBody>
      </p:sp>
      <p:sp>
        <p:nvSpPr>
          <p:cNvPr id="11943"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9" name="Slide preview"/>
          <p:cNvSpPr>
            <a:spLocks noGrp="1" noRot="1" noChangeAspect="1"/>
          </p:cNvSpPr>
          <p:nvPr>
            <p:ph type="sldImg"/>
          </p:nvPr>
        </p:nvSpPr>
        <p:spPr/>
      </p:sp>
      <p:sp>
        <p:nvSpPr>
          <p:cNvPr id="1208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For New PCI device, click </a:t>
            </a:r>
            <a:r>
              <a:rPr lang="en-US" sz="2000" b="1" dirty="0">
                <a:solidFill>
                  <a:srgbClr val="000000"/>
                </a:solidFill>
                <a:latin typeface="Times New Roman" panose="02020603050405020304" pitchFamily="18" charset="0"/>
                <a:cs typeface="Courier New" pitchFamily="49" charset="0"/>
              </a:rPr>
              <a:t>Dynamic DirectPath IO</a:t>
            </a:r>
            <a:r>
              <a:rPr lang="en-GB" sz="1200" dirty="0">
                <a:solidFill>
                  <a:srgbClr val="000000"/>
                </a:solidFill>
                <a:latin typeface="Times New Roman" panose="02020603050405020304" pitchFamily="18" charset="0"/>
                <a:cs typeface="Times New Roman" panose="02020603050405020304" pitchFamily="18" charset="0"/>
              </a:rPr>
              <a:t>. Clicking </a:t>
            </a:r>
            <a:r>
              <a:rPr lang="en-US" sz="2000" b="1" dirty="0">
                <a:solidFill>
                  <a:srgbClr val="000000"/>
                </a:solidFill>
                <a:latin typeface="Times New Roman" panose="02020603050405020304" pitchFamily="18" charset="0"/>
                <a:cs typeface="Courier New" pitchFamily="49" charset="0"/>
              </a:rPr>
              <a:t>SELECT HARDWARE </a:t>
            </a:r>
            <a:r>
              <a:rPr lang="en-GB" sz="1200" dirty="0">
                <a:solidFill>
                  <a:srgbClr val="000000"/>
                </a:solidFill>
                <a:latin typeface="Times New Roman" panose="02020603050405020304" pitchFamily="18" charset="0"/>
                <a:cs typeface="Times New Roman" panose="02020603050405020304" pitchFamily="18" charset="0"/>
              </a:rPr>
              <a:t>displays a list of devices that can be attached to the VM. You can select one or more devices from the list. In the image, the VM can use either an Intel NIC with the RED hardware label or vmxnet3 NIC with the RED hardware label.</a:t>
            </a:r>
          </a:p>
        </p:txBody>
      </p:sp>
      <p:sp>
        <p:nvSpPr>
          <p:cNvPr id="12081" name="Slide number"/>
          <p:cNvSpPr>
            <a:spLocks noGrp="1"/>
          </p:cNvSpPr>
          <p:nvPr>
            <p:ph type="sldNum" sz="quarter" idx="10"/>
          </p:nvPr>
        </p:nvSpPr>
        <p:spPr/>
        <p:txBody>
          <a:bodyPr/>
          <a:lstStyle/>
          <a:p>
            <a:fld id="{C18812F0-6685-476B-B832-AFB48F091983}" type="slidenum">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2" name="Slide preview"/>
          <p:cNvSpPr>
            <a:spLocks noGrp="1" noRot="1" noChangeAspect="1"/>
          </p:cNvSpPr>
          <p:nvPr>
            <p:ph type="sldImg"/>
          </p:nvPr>
        </p:nvSpPr>
        <p:spPr/>
      </p:sp>
      <p:sp>
        <p:nvSpPr>
          <p:cNvPr id="12083" name="Notes"/>
          <p:cNvSpPr>
            <a:spLocks noGrp="1"/>
          </p:cNvSpPr>
          <p:nvPr>
            <p:ph type="body" idx="1"/>
          </p:nvPr>
        </p:nvSpPr>
        <p:spPr/>
        <p:txBody>
          <a:bodyPr wrap="square" rtlCol="0"/>
          <a:lstStyle/>
          <a:p>
            <a:pPr marL="0" indent="0">
              <a:buNone/>
            </a:pPr>
            <a:endParaRPr/>
          </a:p>
        </p:txBody>
      </p:sp>
      <p:sp>
        <p:nvSpPr>
          <p:cNvPr id="12084" name="Slide number"/>
          <p:cNvSpPr>
            <a:spLocks noGrp="1"/>
          </p:cNvSpPr>
          <p:nvPr>
            <p:ph type="sldNum" sz="quarter" idx="10"/>
          </p:nvPr>
        </p:nvSpPr>
        <p:spPr/>
        <p:txBody>
          <a:bodyPr/>
          <a:lstStyle/>
          <a:p>
            <a:fld id="{C18812F0-6685-476B-B832-AFB48F091983}" type="slidenum">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5" name="Slide preview"/>
          <p:cNvSpPr>
            <a:spLocks noGrp="1" noRot="1" noChangeAspect="1"/>
          </p:cNvSpPr>
          <p:nvPr>
            <p:ph type="sldImg"/>
          </p:nvPr>
        </p:nvSpPr>
        <p:spPr/>
      </p:sp>
      <p:sp>
        <p:nvSpPr>
          <p:cNvPr id="12086" name="Notes"/>
          <p:cNvSpPr>
            <a:spLocks noGrp="1"/>
          </p:cNvSpPr>
          <p:nvPr>
            <p:ph type="body" idx="1"/>
          </p:nvPr>
        </p:nvSpPr>
        <p:spPr/>
        <p:txBody>
          <a:bodyPr wrap="square" rtlCol="0"/>
          <a:lstStyle/>
          <a:p>
            <a:pPr marL="0" indent="0">
              <a:buNone/>
            </a:pPr>
            <a:endParaRPr/>
          </a:p>
        </p:txBody>
      </p:sp>
      <p:sp>
        <p:nvSpPr>
          <p:cNvPr id="12087" name="Slide number"/>
          <p:cNvSpPr>
            <a:spLocks noGrp="1"/>
          </p:cNvSpPr>
          <p:nvPr>
            <p:ph type="sldNum" sz="quarter" idx="10"/>
          </p:nvPr>
        </p:nvSpPr>
        <p:spPr/>
        <p:txBody>
          <a:bodyPr/>
          <a:lstStyle/>
          <a:p>
            <a:fld id="{C18812F0-6685-476B-B832-AFB48F091983}" type="slidenum">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9" name="Slide preview"/>
          <p:cNvSpPr>
            <a:spLocks noGrp="1" noRot="1" noChangeAspect="1"/>
          </p:cNvSpPr>
          <p:nvPr>
            <p:ph type="sldImg"/>
          </p:nvPr>
        </p:nvSpPr>
        <p:spPr/>
      </p:sp>
      <p:sp>
        <p:nvSpPr>
          <p:cNvPr id="12090" name="Notes"/>
          <p:cNvSpPr>
            <a:spLocks noGrp="1"/>
          </p:cNvSpPr>
          <p:nvPr>
            <p:ph type="body" idx="1"/>
          </p:nvPr>
        </p:nvSpPr>
        <p:spPr/>
        <p:txBody>
          <a:bodyPr wrap="square" rtlCol="0"/>
          <a:lstStyle/>
          <a:p>
            <a:pPr marL="0" indent="0">
              <a:buNone/>
            </a:pPr>
            <a:endParaRPr/>
          </a:p>
        </p:txBody>
      </p:sp>
      <p:sp>
        <p:nvSpPr>
          <p:cNvPr id="12091" name="Slide number"/>
          <p:cNvSpPr>
            <a:spLocks noGrp="1"/>
          </p:cNvSpPr>
          <p:nvPr>
            <p:ph type="sldNum" sz="quarter" idx="10"/>
          </p:nvPr>
        </p:nvSpPr>
        <p:spPr/>
        <p:txBody>
          <a:bodyPr/>
          <a:lstStyle/>
          <a:p>
            <a:fld id="{C18812F0-6685-476B-B832-AFB48F091983}" type="slidenum">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2" name="Slide preview"/>
          <p:cNvSpPr>
            <a:spLocks noGrp="1" noRot="1" noChangeAspect="1"/>
          </p:cNvSpPr>
          <p:nvPr>
            <p:ph type="sldImg"/>
          </p:nvPr>
        </p:nvSpPr>
        <p:spPr/>
      </p:sp>
      <p:sp>
        <p:nvSpPr>
          <p:cNvPr id="12093" name="Notes"/>
          <p:cNvSpPr>
            <a:spLocks noGrp="1"/>
          </p:cNvSpPr>
          <p:nvPr>
            <p:ph type="body" idx="1"/>
          </p:nvPr>
        </p:nvSpPr>
        <p:spPr/>
        <p:txBody>
          <a:bodyPr wrap="square" rtlCol="0"/>
          <a:lstStyle/>
          <a:p>
            <a:pPr marL="0" indent="0">
              <a:buNone/>
            </a:pPr>
            <a:endParaRPr/>
          </a:p>
        </p:txBody>
      </p:sp>
      <p:sp>
        <p:nvSpPr>
          <p:cNvPr id="12094" name="Slide number"/>
          <p:cNvSpPr>
            <a:spLocks noGrp="1"/>
          </p:cNvSpPr>
          <p:nvPr>
            <p:ph type="sldNum" sz="quarter" idx="10"/>
          </p:nvPr>
        </p:nvSpPr>
        <p:spPr/>
        <p:txBody>
          <a:bodyPr/>
          <a:lstStyle/>
          <a:p>
            <a:fld id="{C18812F0-6685-476B-B832-AFB48F091983}" type="slidenum">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6" name="Slide preview"/>
          <p:cNvSpPr>
            <a:spLocks noGrp="1" noRot="1" noChangeAspect="1"/>
          </p:cNvSpPr>
          <p:nvPr>
            <p:ph type="sldImg"/>
          </p:nvPr>
        </p:nvSpPr>
        <p:spPr/>
      </p:sp>
      <p:sp>
        <p:nvSpPr>
          <p:cNvPr id="1209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Whether planned or unplanned, downtime brings with it considerable costs. However, solutions to ensure higher levels of availability are traditionally costly, hard to implement, and difficult to manage.</a:t>
            </a:r>
          </a:p>
          <a:p>
            <a:pPr marL="0" lvl="0" indent="0">
              <a:spcBef>
                <a:spcPts val="0"/>
              </a:spcBef>
              <a:spcAft>
                <a:spcPts val="0"/>
              </a:spcAft>
              <a:buNone/>
            </a:pPr>
            <a:r>
              <a:rPr lang="en-US" sz="2000" dirty="0">
                <a:solidFill>
                  <a:schemeClr val="tx2"/>
                </a:solidFill>
                <a:cs typeface="Calibri" pitchFamily="34" charset="0"/>
              </a:rPr>
              <a:t>VMware software makes it simpler and less expensive to provide higher levels of availability for important applications. With vSphere, organizations can easily increase the baseline level of availability provided for all applications and provide higher levels of availability more easily and cost effectively. With vSphere, you can:</a:t>
            </a:r>
          </a:p>
          <a:p>
            <a:pPr>
              <a:buFont typeface="Arial" pitchFamily="34" charset="0"/>
              <a:buChar char="•"/>
            </a:pPr>
            <a:r>
              <a:t>Provide higher availability independent of hardware, operating system, and applications.</a:t>
            </a:r>
          </a:p>
          <a:p>
            <a:pPr>
              <a:buFont typeface="Arial" pitchFamily="34" charset="0"/>
              <a:buChar char="•"/>
            </a:pPr>
            <a:r>
              <a:t>Reduce planned downtime for common maintenance operations.</a:t>
            </a:r>
          </a:p>
          <a:p>
            <a:pPr>
              <a:buFont typeface="Arial" pitchFamily="34" charset="0"/>
              <a:buChar char="•"/>
            </a:pPr>
            <a:r>
              <a:t>Provide automatic recovery in cases of failure.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HA provides a base level of protection for your VMs by restarting VMs if a host fails. vSphere Fault Tolerance provides a higher level of availability, allowing users to protect any VM from a host failure with no loss of data, transactions, or connections. vSphere Fault Tolerance provides continuous availability by ensuring that the states of the primary and secondary VMs are identical at any point in the instruction execution of the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vMotion and vSphere Storage vMotion keep VMs available during a planned outage, for example, when hosts or storage must be taken offline for maintenance. System recovery from unexpected storage failures is simple, quick, and reliable with the encapsulation property of VMs. You can use vSphere Storage vMotion to support planned storage outages resulting from upgrades to storage arrays to newer firmware or technology and VMFS upgrades.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With vSphere Replication, a vSphere platform can protect VMs natively by copying their disk files to another location where they are ready to be recovered.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VM encapsulation is used by third-party backup applications that support file and image-level backups using vSphere Storage APIs - Data Protection. Backup solutions play prominent roles in recovering from deleted files or disks and corrupt or infected guest operating systems or file systems.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With Site Recovery Manager, you can quickly restore your organization’s IT infrastructure, shortening the time that you experience a business outage. Site Recovery Manager automates setup, failover, and testing of disaster recovery plans. Site Recovery Manager requires that you install vCenter Server at the protected site and at the recovery site. Site Recovery Manager also requires either host-based replication through vSphere Replication or preconfigured array-based replication between the protected site and the recovery site.</a:t>
            </a:r>
          </a:p>
        </p:txBody>
      </p:sp>
      <p:sp>
        <p:nvSpPr>
          <p:cNvPr id="12098" name="Slide number"/>
          <p:cNvSpPr>
            <a:spLocks noGrp="1"/>
          </p:cNvSpPr>
          <p:nvPr>
            <p:ph type="sldNum" sz="quarter" idx="10"/>
          </p:nvPr>
        </p:nvSpPr>
        <p:spPr/>
        <p:txBody>
          <a:bodyPr/>
          <a:lstStyle/>
          <a:p>
            <a:fld id="{C18812F0-6685-476B-B832-AFB48F091983}" type="slidenum">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0" name="Slide preview"/>
          <p:cNvSpPr>
            <a:spLocks noGrp="1" noRot="1" noChangeAspect="1"/>
          </p:cNvSpPr>
          <p:nvPr>
            <p:ph type="sldImg"/>
          </p:nvPr>
        </p:nvSpPr>
        <p:spPr/>
      </p:sp>
      <p:sp>
        <p:nvSpPr>
          <p:cNvPr id="1210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Unlike other clustering solutions, vSphere HA protects all workloads by using the infrastructure itself. After you configure vSphere HA, no actions are required to protect new VMs. All workloads are automatically protected by vSphere HA.</a:t>
            </a:r>
          </a:p>
        </p:txBody>
      </p:sp>
      <p:sp>
        <p:nvSpPr>
          <p:cNvPr id="12102" name="Slide number"/>
          <p:cNvSpPr>
            <a:spLocks noGrp="1"/>
          </p:cNvSpPr>
          <p:nvPr>
            <p:ph type="sldNum" sz="quarter" idx="10"/>
          </p:nvPr>
        </p:nvSpPr>
        <p:spPr/>
        <p:txBody>
          <a:bodyPr/>
          <a:lstStyle/>
          <a:p>
            <a:fld id="{C18812F0-6685-476B-B832-AFB48F091983}" type="slidenum">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5" name="Slide preview"/>
          <p:cNvSpPr>
            <a:spLocks noGrp="1" noRot="1" noChangeAspect="1"/>
          </p:cNvSpPr>
          <p:nvPr>
            <p:ph type="sldImg"/>
          </p:nvPr>
        </p:nvSpPr>
        <p:spPr/>
      </p:sp>
      <p:sp>
        <p:nvSpPr>
          <p:cNvPr id="1210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https://vmware.bravais.com/s/kvK76lswrsbmJq8kRueo</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HA can also determine whether a ESXi host is isolated or has failed. If an ESXi host fails, vSphere HA attempts to restart any VMs that were running on the failed host by using one of the remaining hosts in the cluster.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every cluster, the time to recover depends on how long it takes your guest operating systems and applications to restart when the VM is failed over.</a:t>
            </a:r>
          </a:p>
        </p:txBody>
      </p:sp>
      <p:sp>
        <p:nvSpPr>
          <p:cNvPr id="12107" name="Slide number"/>
          <p:cNvSpPr>
            <a:spLocks noGrp="1"/>
          </p:cNvSpPr>
          <p:nvPr>
            <p:ph type="sldNum" sz="quarter" idx="10"/>
          </p:nvPr>
        </p:nvSpPr>
        <p:spPr/>
        <p:txBody>
          <a:bodyPr/>
          <a:lstStyle/>
          <a:p>
            <a:fld id="{C18812F0-6685-476B-B832-AFB48F091983}" type="slidenum">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0" name="Slide preview"/>
          <p:cNvSpPr>
            <a:spLocks noGrp="1" noRot="1" noChangeAspect="1"/>
          </p:cNvSpPr>
          <p:nvPr>
            <p:ph type="sldImg"/>
          </p:nvPr>
        </p:nvSpPr>
        <p:spPr/>
      </p:sp>
      <p:sp>
        <p:nvSpPr>
          <p:cNvPr id="1211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https://vmware.bravais.com/s/ikio4LtOkS6fPivIJpR6</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VM monitoring is enabled, the vSphere HA agent on each individual host monitors VMware Tools in each VM running on the host. When a VM stops sending heartbeats, the guest operating system is reset. The VM stays on the same host.</a:t>
            </a:r>
          </a:p>
        </p:txBody>
      </p:sp>
      <p:sp>
        <p:nvSpPr>
          <p:cNvPr id="12112" name="Slide number"/>
          <p:cNvSpPr>
            <a:spLocks noGrp="1"/>
          </p:cNvSpPr>
          <p:nvPr>
            <p:ph type="sldNum" sz="quarter" idx="10"/>
          </p:nvPr>
        </p:nvSpPr>
        <p:spPr/>
        <p:txBody>
          <a:bodyPr/>
          <a:lstStyle/>
          <a:p>
            <a:fld id="{C18812F0-6685-476B-B832-AFB48F091983}" type="slidenum">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5" name="Slide preview"/>
          <p:cNvSpPr>
            <a:spLocks noGrp="1" noRot="1" noChangeAspect="1"/>
          </p:cNvSpPr>
          <p:nvPr>
            <p:ph type="sldImg"/>
          </p:nvPr>
        </p:nvSpPr>
        <p:spPr/>
      </p:sp>
      <p:sp>
        <p:nvSpPr>
          <p:cNvPr id="1211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https://vmware.bravais.com/s/OgIz03mC2MiGVVPKCxdh</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agent on each host can optionally monitor heartbeats of applications running in each VM. When an application fails, the VM on which the application was running is restarted on the same host. Application monitoring requires a third-party application monitoring agent designed to work with VM application monitoring.</a:t>
            </a:r>
          </a:p>
        </p:txBody>
      </p:sp>
      <p:sp>
        <p:nvSpPr>
          <p:cNvPr id="12117" name="Slide number"/>
          <p:cNvSpPr>
            <a:spLocks noGrp="1"/>
          </p:cNvSpPr>
          <p:nvPr>
            <p:ph type="sldNum" sz="quarter" idx="10"/>
          </p:nvPr>
        </p:nvSpPr>
        <p:spPr/>
        <p:txBody>
          <a:bodyPr/>
          <a:lstStyle/>
          <a:p>
            <a:fld id="{C18812F0-6685-476B-B832-AFB48F091983}" type="slidenum">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5" name="Slide preview"/>
          <p:cNvSpPr>
            <a:spLocks noGrp="1" noRot="1" noChangeAspect="1"/>
          </p:cNvSpPr>
          <p:nvPr>
            <p:ph type="sldImg"/>
          </p:nvPr>
        </p:nvSpPr>
        <p:spPr/>
      </p:sp>
      <p:sp>
        <p:nvSpPr>
          <p:cNvPr id="11946" name="Notes"/>
          <p:cNvSpPr>
            <a:spLocks noGrp="1"/>
          </p:cNvSpPr>
          <p:nvPr>
            <p:ph type="body" idx="1"/>
          </p:nvPr>
        </p:nvSpPr>
        <p:spPr/>
        <p:txBody>
          <a:bodyPr wrap="square" rtlCol="0"/>
          <a:lstStyle/>
          <a:p>
            <a:pPr marL="0" indent="0">
              <a:buNone/>
            </a:pPr>
            <a:endParaRPr/>
          </a:p>
        </p:txBody>
      </p:sp>
      <p:sp>
        <p:nvSpPr>
          <p:cNvPr id="11947"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8" name="Slide preview"/>
          <p:cNvSpPr>
            <a:spLocks noGrp="1" noRot="1" noChangeAspect="1"/>
          </p:cNvSpPr>
          <p:nvPr>
            <p:ph type="sldImg"/>
          </p:nvPr>
        </p:nvSpPr>
        <p:spPr/>
      </p:sp>
      <p:sp>
        <p:nvSpPr>
          <p:cNvPr id="1211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Power off and restart VMs - Conservative restart policy: vSphere HA does not attempt to restart the affected VMs unless vSphere HA determines that another host can restart the VMs. The host experiencing the all paths down (APD) communicates with the vSphere HA master host to determine whether the cluster has sufficient capacity to power on the affected VMs. If the master host determines that sufficient capacity is available, the host experiencing the APD stops the VMs so that the VMs can be restarted on a healthy host. If the host experiencing the APD cannot communicate with the master host, no action is taken.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Power off and restart VMs - Aggressive restart policy: vSphere HA stops the affected VMs even if it cannot determine that another host can restart the VMs. The host experiencing the APD attempts to communicate with the master host to determine whether the cluster has sufficient capacity to power on the affected VMs. If the master host is not reachable, sufficient capacity to restart the VMs is unknown. In this scenario, the host takes the risk and stops the VMs so they can be restarted on the remaining healthy hosts. However, if sufficient capacity is not available, vSphere HA might not be able to recover all the affected VMs. This result is common in a network partition scenario where a host cannot communicate with the master host to get a definitive response to the likelihood of a successful recovery.</a:t>
            </a:r>
          </a:p>
        </p:txBody>
      </p:sp>
      <p:sp>
        <p:nvSpPr>
          <p:cNvPr id="12120" name="Slide number"/>
          <p:cNvSpPr>
            <a:spLocks noGrp="1"/>
          </p:cNvSpPr>
          <p:nvPr>
            <p:ph type="sldNum" sz="quarter" idx="10"/>
          </p:nvPr>
        </p:nvSpPr>
        <p:spPr/>
        <p:txBody>
          <a:bodyPr/>
          <a:lstStyle/>
          <a:p>
            <a:fld id="{C18812F0-6685-476B-B832-AFB48F091983}" type="slidenum">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2" name="Slide preview"/>
          <p:cNvSpPr>
            <a:spLocks noGrp="1" noRot="1" noChangeAspect="1"/>
          </p:cNvSpPr>
          <p:nvPr>
            <p:ph type="sldImg"/>
          </p:nvPr>
        </p:nvSpPr>
        <p:spPr/>
      </p:sp>
      <p:sp>
        <p:nvSpPr>
          <p:cNvPr id="1212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If you ensure that the network infrastructure is sufficiently redundant and that at least one network path is always available, host network isolation is less likely to occur.</a:t>
            </a:r>
          </a:p>
        </p:txBody>
      </p:sp>
      <p:sp>
        <p:nvSpPr>
          <p:cNvPr id="12124" name="Slide number"/>
          <p:cNvSpPr>
            <a:spLocks noGrp="1"/>
          </p:cNvSpPr>
          <p:nvPr>
            <p:ph type="sldNum" sz="quarter" idx="10"/>
          </p:nvPr>
        </p:nvSpPr>
        <p:spPr/>
        <p:txBody>
          <a:bodyPr/>
          <a:lstStyle/>
          <a:p>
            <a:fld id="{C18812F0-6685-476B-B832-AFB48F091983}" type="slidenum">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5" name="Slide preview"/>
          <p:cNvSpPr>
            <a:spLocks noGrp="1" noRot="1" noChangeAspect="1"/>
          </p:cNvSpPr>
          <p:nvPr>
            <p:ph type="sldImg"/>
          </p:nvPr>
        </p:nvSpPr>
        <p:spPr/>
      </p:sp>
      <p:sp>
        <p:nvSpPr>
          <p:cNvPr id="1212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Redundant heartbeat networking is the best approach for your vSphere HA cluster. When a master host’s connection fails, a second connection is still available to send heartbeats to other hosts. If you do not provide redundancy, your failover setup has a single point of failure.</a:t>
            </a:r>
          </a:p>
        </p:txBody>
      </p:sp>
      <p:sp>
        <p:nvSpPr>
          <p:cNvPr id="12127" name="Slide number"/>
          <p:cNvSpPr>
            <a:spLocks noGrp="1"/>
          </p:cNvSpPr>
          <p:nvPr>
            <p:ph type="sldNum" sz="quarter" idx="10"/>
          </p:nvPr>
        </p:nvSpPr>
        <p:spPr/>
        <p:txBody>
          <a:bodyPr/>
          <a:lstStyle/>
          <a:p>
            <a:fld id="{C18812F0-6685-476B-B832-AFB48F091983}" type="slidenum">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9" name="Slide preview"/>
          <p:cNvSpPr>
            <a:spLocks noGrp="1" noRot="1" noChangeAspect="1"/>
          </p:cNvSpPr>
          <p:nvPr>
            <p:ph type="sldImg"/>
          </p:nvPr>
        </p:nvSpPr>
        <p:spPr/>
      </p:sp>
      <p:sp>
        <p:nvSpPr>
          <p:cNvPr id="1213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this example, vmnic0 and vmnic1 form a NIC team in the Management network. The vmk0 VMkernel port is marked for management.</a:t>
            </a:r>
          </a:p>
        </p:txBody>
      </p:sp>
      <p:sp>
        <p:nvSpPr>
          <p:cNvPr id="12131" name="Slide number"/>
          <p:cNvSpPr>
            <a:spLocks noGrp="1"/>
          </p:cNvSpPr>
          <p:nvPr>
            <p:ph type="sldNum" sz="quarter" idx="10"/>
          </p:nvPr>
        </p:nvSpPr>
        <p:spPr/>
        <p:txBody>
          <a:bodyPr/>
          <a:lstStyle/>
          <a:p>
            <a:fld id="{C18812F0-6685-476B-B832-AFB48F091983}" type="slidenum">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3" name="Slide preview"/>
          <p:cNvSpPr>
            <a:spLocks noGrp="1" noRot="1" noChangeAspect="1"/>
          </p:cNvSpPr>
          <p:nvPr>
            <p:ph type="sldImg"/>
          </p:nvPr>
        </p:nvSpPr>
        <p:spPr/>
      </p:sp>
      <p:sp>
        <p:nvSpPr>
          <p:cNvPr id="1213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most implementations, NIC teaming provides sufficient heartbeat redundancy, but as an alternative you can create a second management network connection attached to a separate virtual switch.</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original management network connection is used for network and management purposes. When the second management network connection is created, the master host sends heartbeats over both management network connections. If one path fails, the master host still sends and receives heartbeats over the other path.</a:t>
            </a:r>
          </a:p>
        </p:txBody>
      </p:sp>
      <p:sp>
        <p:nvSpPr>
          <p:cNvPr id="12135" name="Slide number"/>
          <p:cNvSpPr>
            <a:spLocks noGrp="1"/>
          </p:cNvSpPr>
          <p:nvPr>
            <p:ph type="sldNum" sz="quarter" idx="10"/>
          </p:nvPr>
        </p:nvSpPr>
        <p:spPr/>
        <p:txBody>
          <a:bodyPr/>
          <a:lstStyle/>
          <a:p>
            <a:fld id="{C18812F0-6685-476B-B832-AFB48F091983}" type="slidenum">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6" name="Slide preview"/>
          <p:cNvSpPr>
            <a:spLocks noGrp="1" noRot="1" noChangeAspect="1"/>
          </p:cNvSpPr>
          <p:nvPr>
            <p:ph type="sldImg"/>
          </p:nvPr>
        </p:nvSpPr>
        <p:spPr/>
      </p:sp>
      <p:sp>
        <p:nvSpPr>
          <p:cNvPr id="12137" name="Notes"/>
          <p:cNvSpPr>
            <a:spLocks noGrp="1"/>
          </p:cNvSpPr>
          <p:nvPr>
            <p:ph type="body" idx="1"/>
          </p:nvPr>
        </p:nvSpPr>
        <p:spPr/>
        <p:txBody>
          <a:bodyPr wrap="square" rtlCol="0"/>
          <a:lstStyle/>
          <a:p>
            <a:pPr marL="0" indent="0">
              <a:buNone/>
            </a:pPr>
            <a:endParaRPr/>
          </a:p>
        </p:txBody>
      </p:sp>
      <p:sp>
        <p:nvSpPr>
          <p:cNvPr id="12138" name="Slide number"/>
          <p:cNvSpPr>
            <a:spLocks noGrp="1"/>
          </p:cNvSpPr>
          <p:nvPr>
            <p:ph type="sldNum" sz="quarter" idx="10"/>
          </p:nvPr>
        </p:nvSpPr>
        <p:spPr/>
        <p:txBody>
          <a:bodyPr/>
          <a:lstStyle/>
          <a:p>
            <a:fld id="{C18812F0-6685-476B-B832-AFB48F091983}" type="slidenum">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0" name="Slide preview"/>
          <p:cNvSpPr>
            <a:spLocks noGrp="1" noRot="1" noChangeAspect="1"/>
          </p:cNvSpPr>
          <p:nvPr>
            <p:ph type="sldImg"/>
          </p:nvPr>
        </p:nvSpPr>
        <p:spPr/>
      </p:sp>
      <p:sp>
        <p:nvSpPr>
          <p:cNvPr id="12141" name="Notes"/>
          <p:cNvSpPr>
            <a:spLocks noGrp="1"/>
          </p:cNvSpPr>
          <p:nvPr>
            <p:ph type="body" idx="1"/>
          </p:nvPr>
        </p:nvSpPr>
        <p:spPr/>
        <p:txBody>
          <a:bodyPr wrap="square" rtlCol="0"/>
          <a:lstStyle/>
          <a:p>
            <a:pPr marL="0" indent="0">
              <a:buNone/>
            </a:pPr>
            <a:endParaRPr/>
          </a:p>
        </p:txBody>
      </p:sp>
      <p:sp>
        <p:nvSpPr>
          <p:cNvPr id="12142" name="Slide number"/>
          <p:cNvSpPr>
            <a:spLocks noGrp="1"/>
          </p:cNvSpPr>
          <p:nvPr>
            <p:ph type="sldNum" sz="quarter" idx="10"/>
          </p:nvPr>
        </p:nvSpPr>
        <p:spPr/>
        <p:txBody>
          <a:bodyPr/>
          <a:lstStyle/>
          <a:p>
            <a:fld id="{C18812F0-6685-476B-B832-AFB48F091983}" type="slidenum">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3" name="Slide preview"/>
          <p:cNvSpPr>
            <a:spLocks noGrp="1" noRot="1" noChangeAspect="1"/>
          </p:cNvSpPr>
          <p:nvPr>
            <p:ph type="sldImg"/>
          </p:nvPr>
        </p:nvSpPr>
        <p:spPr/>
      </p:sp>
      <p:sp>
        <p:nvSpPr>
          <p:cNvPr id="12144" name="Notes"/>
          <p:cNvSpPr>
            <a:spLocks noGrp="1"/>
          </p:cNvSpPr>
          <p:nvPr>
            <p:ph type="body" idx="1"/>
          </p:nvPr>
        </p:nvSpPr>
        <p:spPr/>
        <p:txBody>
          <a:bodyPr wrap="square" rtlCol="0"/>
          <a:lstStyle/>
          <a:p>
            <a:pPr marL="0" indent="0">
              <a:buNone/>
            </a:pPr>
            <a:endParaRPr/>
          </a:p>
        </p:txBody>
      </p:sp>
      <p:sp>
        <p:nvSpPr>
          <p:cNvPr id="12145" name="Slide number"/>
          <p:cNvSpPr>
            <a:spLocks noGrp="1"/>
          </p:cNvSpPr>
          <p:nvPr>
            <p:ph type="sldNum" sz="quarter" idx="10"/>
          </p:nvPr>
        </p:nvSpPr>
        <p:spPr/>
        <p:txBody>
          <a:bodyPr/>
          <a:lstStyle/>
          <a:p>
            <a:fld id="{C18812F0-6685-476B-B832-AFB48F091983}" type="slidenum">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7" name="Slide preview"/>
          <p:cNvSpPr>
            <a:spLocks noGrp="1" noRot="1" noChangeAspect="1"/>
          </p:cNvSpPr>
          <p:nvPr>
            <p:ph type="sldImg"/>
          </p:nvPr>
        </p:nvSpPr>
        <p:spPr/>
      </p:sp>
      <p:sp>
        <p:nvSpPr>
          <p:cNvPr id="1214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vSphere HA cluster is managed by a master host. All other hosts are called subordinate hosts. Fault Domain Manager (FDM) services on subordinate hosts all communicate with FDM on the master host. Hosts cannot participate in a vSphere HA cluster if they are in maintenance mode, in standby mode, or disconnected from vCenter Server.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determine which host is the master host, an election process takes place. The host that can access the greatest number of datastores is elected the master host. If more than one host sees the same number of datastores, the election process determines the master host by using the host Managed Object ID (MOID) assigned by vCenter Server.</a:t>
            </a:r>
          </a:p>
          <a:p>
            <a:pPr marL="0" lvl="0" indent="0">
              <a:spcBef>
                <a:spcPts val="0"/>
              </a:spcBef>
              <a:spcAft>
                <a:spcPts val="0"/>
              </a:spcAft>
              <a:buNone/>
            </a:pPr>
            <a:r>
              <a:rPr lang="en-US" sz="2000" dirty="0">
                <a:solidFill>
                  <a:schemeClr val="tx2"/>
                </a:solidFill>
                <a:cs typeface="Calibri" pitchFamily="34" charset="0"/>
              </a:rPr>
              <a:t>The election process for a new master host completes in approximately 15 seconds and occurs under these circumstances:</a:t>
            </a:r>
          </a:p>
          <a:p>
            <a:pPr>
              <a:buFont typeface="Arial" pitchFamily="34" charset="0"/>
              <a:buChar char="•"/>
            </a:pPr>
            <a:r>
              <a:t>vSphere HA is enabled.</a:t>
            </a:r>
          </a:p>
          <a:p>
            <a:pPr>
              <a:buFont typeface="Arial" pitchFamily="34" charset="0"/>
              <a:buChar char="•"/>
            </a:pPr>
            <a:r>
              <a:t>The master host encounters a system failure because of one of the following factors:</a:t>
            </a:r>
          </a:p>
          <a:p>
            <a:pPr lvl="1">
              <a:buFont typeface="Calibri" pitchFamily="34" charset="0"/>
              <a:buChar char="–"/>
            </a:pPr>
            <a:r>
              <a:t>The master host is placed in maintenance mode.</a:t>
            </a:r>
          </a:p>
          <a:p>
            <a:pPr lvl="1">
              <a:buFont typeface="Calibri" pitchFamily="34" charset="0"/>
              <a:buChar char="–"/>
            </a:pPr>
            <a:r>
              <a:t>The master host is placed in standby mode.</a:t>
            </a:r>
          </a:p>
          <a:p>
            <a:pPr lvl="1">
              <a:buFont typeface="Calibri" pitchFamily="34" charset="0"/>
              <a:buChar char="–"/>
            </a:pPr>
            <a:r>
              <a:t>vSphere HA is reconfigured.</a:t>
            </a:r>
          </a:p>
          <a:p>
            <a:pPr>
              <a:buFont typeface="Arial" pitchFamily="34" charset="0"/>
              <a:buChar char="•"/>
            </a:pPr>
            <a:r>
              <a:t>The subordinate hosts cannot communicate with the master host because of a network problem.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During the election process, the candidate vSphere HA agents communicate with each other over the management network, or the vSAN network in a vSAN cluster, by using User Datagram Protocol (UDP). All network connections are point-to-point. After the master host is determined, the master host and subordinate hosts communicate using secure TCP. When vSphere HA is started, vCenter Server contacts the master host and sends a list of hosts with membership in the cluster with the cluster configuration. That information is saved to local storage on the master host and then pushed out to the subordinate hosts in the cluster. If additional hosts are added to the cluster during normal operation, the master host sends an update to all hosts in the cluster.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master host provides an interface for vCenter Server to query the state of and report on the health of the fault domain and VM availability. vCenter Server tells the vSphere HA agent which VMs to protect with their VM-to-host compatibility list. The agent learns about state changes through hostd and vCenter Server learns through vpxa. The master host monitors the health of the subordinate hosts and takes responsibility for VMs that were running on a failed subordinate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subordinate host monitors the health of VMs running locally and sends state changes to the master host. A subordinate host also monitors the health of the master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HA is configured, managed, and monitored through vCenter Server. The vpxd process, which runs on the vCenter Server system, maintains the cluster configuration data. The vpxd process reports cluster configuration changes to the master host. The master host advertises a new copy of the cluster configuration information and each subordinate host fetches an updated copy. Each subordinate host writes the updated configuration information to local storage. A list of protected VMs is stored on each datastore. The VM list is updated after each user-initiated power-on (protected) and power off (unprotected) operation. The VM list is updated after vCenter Server observes these operations.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VM becomes protected when an operation results in a power on. Reverting a VM to a snapshot with memory state causes the VM to power on and become protected. Similarly, a user action that causes the VM to power off, for example, reverting to a snapshot without memory state or a standby operation performed in the guest, causes the VM to become unprotected.</a:t>
            </a:r>
          </a:p>
        </p:txBody>
      </p:sp>
      <p:sp>
        <p:nvSpPr>
          <p:cNvPr id="12149" name="Slide number"/>
          <p:cNvSpPr>
            <a:spLocks noGrp="1"/>
          </p:cNvSpPr>
          <p:nvPr>
            <p:ph type="sldNum" sz="quarter" idx="10"/>
          </p:nvPr>
        </p:nvSpPr>
        <p:spPr/>
        <p:txBody>
          <a:bodyPr/>
          <a:lstStyle/>
          <a:p>
            <a:fld id="{C18812F0-6685-476B-B832-AFB48F091983}" type="slidenum">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1" name="Slide preview"/>
          <p:cNvSpPr>
            <a:spLocks noGrp="1" noRot="1" noChangeAspect="1"/>
          </p:cNvSpPr>
          <p:nvPr>
            <p:ph type="sldImg"/>
          </p:nvPr>
        </p:nvSpPr>
        <p:spPr/>
      </p:sp>
      <p:sp>
        <p:nvSpPr>
          <p:cNvPr id="1215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Heartbeats are sent to each subordinate host from the master host over all configured management networks. However, subordinate hosts use only one management network to communicate with the master host. If the management network used to communicate with the master host fails, the subordinate host switches to another management interface to communicate with the master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the subordinate host does not respond within the predefined timeout period, the master host declares the subordinate host as agent unreachable. When a subordinate host is not responding, the master host attempts to determine the cause of the subordinate host’s inability to respond. The master host must determine whether the subordinate host crashed, is not responding because of a network failure, or the vSphere HA agent is in an unreachable state.</a:t>
            </a:r>
          </a:p>
        </p:txBody>
      </p:sp>
      <p:sp>
        <p:nvSpPr>
          <p:cNvPr id="12153" name="Slide number"/>
          <p:cNvSpPr>
            <a:spLocks noGrp="1"/>
          </p:cNvSpPr>
          <p:nvPr>
            <p:ph type="sldNum" sz="quarter" idx="10"/>
          </p:nvPr>
        </p:nvSpPr>
        <p:spPr/>
        <p:txBody>
          <a:bodyPr/>
          <a:lstStyle/>
          <a:p>
            <a:fld id="{C18812F0-6685-476B-B832-AFB48F091983}" type="slidenum">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8" name="Slide preview"/>
          <p:cNvSpPr>
            <a:spLocks noGrp="1" noRot="1" noChangeAspect="1"/>
          </p:cNvSpPr>
          <p:nvPr>
            <p:ph type="sldImg"/>
          </p:nvPr>
        </p:nvSpPr>
        <p:spPr/>
      </p:sp>
      <p:sp>
        <p:nvSpPr>
          <p:cNvPr id="11949" name="Notes"/>
          <p:cNvSpPr>
            <a:spLocks noGrp="1"/>
          </p:cNvSpPr>
          <p:nvPr>
            <p:ph type="body" idx="1"/>
          </p:nvPr>
        </p:nvSpPr>
        <p:spPr/>
        <p:txBody>
          <a:bodyPr wrap="square" rtlCol="0"/>
          <a:lstStyle/>
          <a:p>
            <a:pPr marL="0" indent="0">
              <a:buNone/>
            </a:pPr>
            <a:endParaRPr/>
          </a:p>
        </p:txBody>
      </p:sp>
      <p:sp>
        <p:nvSpPr>
          <p:cNvPr id="11950"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5" name="Slide preview"/>
          <p:cNvSpPr>
            <a:spLocks noGrp="1" noRot="1" noChangeAspect="1"/>
          </p:cNvSpPr>
          <p:nvPr>
            <p:ph type="sldImg"/>
          </p:nvPr>
        </p:nvSpPr>
        <p:spPr/>
      </p:sp>
      <p:sp>
        <p:nvSpPr>
          <p:cNvPr id="1215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Using datastore heartbeating, the master host determines whether a host has failed or a network isolation has occurred. If datastore heartbeating from the host stops, the host is considered failed. In this case, the failed host’s VMs are started on another host in the vSphere HA cluster.</a:t>
            </a:r>
          </a:p>
        </p:txBody>
      </p:sp>
      <p:sp>
        <p:nvSpPr>
          <p:cNvPr id="12157" name="Slide number"/>
          <p:cNvSpPr>
            <a:spLocks noGrp="1"/>
          </p:cNvSpPr>
          <p:nvPr>
            <p:ph type="sldNum" sz="quarter" idx="10"/>
          </p:nvPr>
        </p:nvSpPr>
        <p:spPr/>
        <p:txBody>
          <a:bodyPr/>
          <a:lstStyle/>
          <a:p>
            <a:fld id="{C18812F0-6685-476B-B832-AFB48F091983}" type="slidenum">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8" name="Slide preview"/>
          <p:cNvSpPr>
            <a:spLocks noGrp="1" noRot="1" noChangeAspect="1"/>
          </p:cNvSpPr>
          <p:nvPr>
            <p:ph type="sldImg"/>
          </p:nvPr>
        </p:nvSpPr>
        <p:spPr/>
      </p:sp>
      <p:sp>
        <p:nvSpPr>
          <p:cNvPr id="1215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HA can also determine whether an ESXi host is isolated or has failed. Isolation refers to when an ESXi host cannot see traffic coming from the other hosts in the cluster and cannot ping its configured isolation address. If an ESXi host fails, vSphere HA attempts to restart the VMs that were running on the failed host on one of the remaining hosts in the cluster. If the ESXi host is isolated because it cannot ping its configured isolation address and sees no management network traffic, the host executes the Host Isolation Response.</a:t>
            </a:r>
          </a:p>
        </p:txBody>
      </p:sp>
      <p:sp>
        <p:nvSpPr>
          <p:cNvPr id="12160" name="Slide number"/>
          <p:cNvSpPr>
            <a:spLocks noGrp="1"/>
          </p:cNvSpPr>
          <p:nvPr>
            <p:ph type="sldNum" sz="quarter" idx="10"/>
          </p:nvPr>
        </p:nvSpPr>
        <p:spPr/>
        <p:txBody>
          <a:bodyPr/>
          <a:lstStyle/>
          <a:p>
            <a:fld id="{C18812F0-6685-476B-B832-AFB48F091983}" type="slidenum">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2" name="Slide preview"/>
          <p:cNvSpPr>
            <a:spLocks noGrp="1" noRot="1" noChangeAspect="1"/>
          </p:cNvSpPr>
          <p:nvPr>
            <p:ph type="sldImg"/>
          </p:nvPr>
        </p:nvSpPr>
        <p:spPr/>
      </p:sp>
      <p:sp>
        <p:nvSpPr>
          <p:cNvPr id="1216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master host must determine whether the subordinate host is isolated or has failed, for example, because of a misconfigured firewall rule or component failure. The type of failure dictates how vSphere HA responds.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the master host cannot communicate with a subordinate host over the heartbeat network, the master host uses datastore heartbeating to determine whether the subordinate host failed, is in a network partition, or is network-isolated. If the subordinate host stops datastore heartbeating, the subordinate host is considered to have failed, and its virtual machines are restarted elsewhere.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VMFS, a heartbeat region on the datastore is read to find out if the host is still heartbeating to it. For NFS datastores, vSphere HA reads the </a:t>
            </a:r>
            <a:r>
              <a:rPr lang="en-US" sz="2000" dirty="0">
                <a:solidFill>
                  <a:srgbClr val="000000"/>
                </a:solidFill>
                <a:latin typeface="Courier New" panose="02070309020205020404" pitchFamily="49" charset="0"/>
                <a:cs typeface="Courier New" pitchFamily="49" charset="0"/>
              </a:rPr>
              <a:t>host--hb</a:t>
            </a:r>
            <a:r>
              <a:rPr lang="en-GB" sz="1200" dirty="0">
                <a:solidFill>
                  <a:srgbClr val="000000"/>
                </a:solidFill>
                <a:latin typeface="Times New Roman" panose="02020603050405020304" pitchFamily="18" charset="0"/>
                <a:cs typeface="Times New Roman" panose="02020603050405020304" pitchFamily="18" charset="0"/>
              </a:rPr>
              <a:t> file, which is locked by the ESXi host accessing the datastore. The file guarantees that the VMkernel is heartbeating to the datastore and periodically updates the lock file. </a:t>
            </a:r>
            <a:br/>
            <a:r>
              <a:rPr lang="en-GB" sz="1200" dirty="0">
                <a:solidFill>
                  <a:srgbClr val="000000"/>
                </a:solidFill>
                <a:latin typeface="Times New Roman" panose="02020603050405020304" pitchFamily="18" charset="0"/>
                <a:cs typeface="Times New Roman" panose="02020603050405020304" pitchFamily="18" charset="0"/>
              </a:rPr>
              <a:t>The lock file time stamp is used by the master host to determine whether the subordinate host is isolated or has failed. </a:t>
            </a:r>
            <a:br/>
            <a:r>
              <a:rPr lang="en-GB" sz="1200" dirty="0">
                <a:solidFill>
                  <a:srgbClr val="000000"/>
                </a:solidFill>
                <a:latin typeface="Times New Roman" panose="02020603050405020304" pitchFamily="18" charset="0"/>
                <a:cs typeface="Times New Roman" panose="02020603050405020304" pitchFamily="18" charset="0"/>
              </a:rPr>
              <a:t>In both storage examples, the vCenter Server instance selects a small subset of datastores for hosts to heartbeat to. The datastores that are accessed by the greatest number of hosts are selected as candidates. But two datastores are selected (by default) to keep the associated overhead and processing to a minimum.</a:t>
            </a:r>
          </a:p>
        </p:txBody>
      </p:sp>
      <p:sp>
        <p:nvSpPr>
          <p:cNvPr id="12164" name="Slide number"/>
          <p:cNvSpPr>
            <a:spLocks noGrp="1"/>
          </p:cNvSpPr>
          <p:nvPr>
            <p:ph type="sldNum" sz="quarter" idx="10"/>
          </p:nvPr>
        </p:nvSpPr>
        <p:spPr/>
        <p:txBody>
          <a:bodyPr/>
          <a:lstStyle/>
          <a:p>
            <a:fld id="{C18812F0-6685-476B-B832-AFB48F091983}" type="slidenum">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6" name="Slide preview"/>
          <p:cNvSpPr>
            <a:spLocks noGrp="1" noRot="1" noChangeAspect="1"/>
          </p:cNvSpPr>
          <p:nvPr>
            <p:ph type="sldImg"/>
          </p:nvPr>
        </p:nvSpPr>
        <p:spPr/>
      </p:sp>
      <p:sp>
        <p:nvSpPr>
          <p:cNvPr id="1216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determine which host is the master host, an election process takes place. The host that can access the greatest number of datastores is elected the master host. If more than one host sees the same number of datastores, the election process determines the master host by using the host Managed Object ID (MOID) assigned by vCenter Server. If the master host fails, is shut down, or is removed from the cluster a new election is held.</a:t>
            </a:r>
          </a:p>
        </p:txBody>
      </p:sp>
      <p:sp>
        <p:nvSpPr>
          <p:cNvPr id="12168" name="Slide number"/>
          <p:cNvSpPr>
            <a:spLocks noGrp="1"/>
          </p:cNvSpPr>
          <p:nvPr>
            <p:ph type="sldNum" sz="quarter" idx="10"/>
          </p:nvPr>
        </p:nvSpPr>
        <p:spPr/>
        <p:txBody>
          <a:bodyPr/>
          <a:lstStyle/>
          <a:p>
            <a:fld id="{C18812F0-6685-476B-B832-AFB48F091983}" type="slidenum">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0" name="Slide preview"/>
          <p:cNvSpPr>
            <a:spLocks noGrp="1" noRot="1" noChangeAspect="1"/>
          </p:cNvSpPr>
          <p:nvPr>
            <p:ph type="sldImg"/>
          </p:nvPr>
        </p:nvSpPr>
        <p:spPr/>
      </p:sp>
      <p:sp>
        <p:nvSpPr>
          <p:cNvPr id="1217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slide illustrates one of several scenarios that might result in host isolation. If a host loses connectivity to both the primary heartbeat network and the alternate heartbeat network, the host no longer receives network heartbeats from the other hosts in the vSphere HA cluster. Furthermore, the slide depicts that this same host can no longer ping its isolation address.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a host becomes isolated, the master host must determine if that host is still alive, and merely isolated, by checking for datastore heartbeats. Datastore heartbeats are used by vSphere HA only when a host becomes isolated or partitioned.</a:t>
            </a:r>
          </a:p>
        </p:txBody>
      </p:sp>
      <p:sp>
        <p:nvSpPr>
          <p:cNvPr id="12172" name="Slide number"/>
          <p:cNvSpPr>
            <a:spLocks noGrp="1"/>
          </p:cNvSpPr>
          <p:nvPr>
            <p:ph type="sldNum" sz="quarter" idx="10"/>
          </p:nvPr>
        </p:nvSpPr>
        <p:spPr/>
        <p:txBody>
          <a:bodyPr/>
          <a:lstStyle/>
          <a:p>
            <a:fld id="{C18812F0-6685-476B-B832-AFB48F091983}" type="slidenum">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4" name="Slide preview"/>
          <p:cNvSpPr>
            <a:spLocks noGrp="1" noRot="1" noChangeAspect="1"/>
          </p:cNvSpPr>
          <p:nvPr>
            <p:ph type="sldImg"/>
          </p:nvPr>
        </p:nvSpPr>
        <p:spPr/>
      </p:sp>
      <p:sp>
        <p:nvSpPr>
          <p:cNvPr id="12175" name="Notes"/>
          <p:cNvSpPr>
            <a:spLocks noGrp="1"/>
          </p:cNvSpPr>
          <p:nvPr>
            <p:ph type="body" idx="1"/>
          </p:nvPr>
        </p:nvSpPr>
        <p:spPr/>
        <p:txBody>
          <a:bodyPr wrap="square" rtlCol="0"/>
          <a:lstStyle/>
          <a:p>
            <a:pPr marL="0" indent="0">
              <a:buNone/>
            </a:pPr>
            <a:endParaRPr/>
          </a:p>
        </p:txBody>
      </p:sp>
      <p:sp>
        <p:nvSpPr>
          <p:cNvPr id="12176" name="Slide number"/>
          <p:cNvSpPr>
            <a:spLocks noGrp="1"/>
          </p:cNvSpPr>
          <p:nvPr>
            <p:ph type="sldNum" sz="quarter" idx="10"/>
          </p:nvPr>
        </p:nvSpPr>
        <p:spPr/>
        <p:txBody>
          <a:bodyPr/>
          <a:lstStyle/>
          <a:p>
            <a:fld id="{C18812F0-6685-476B-B832-AFB48F091983}" type="slidenum">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8" name="Slide preview"/>
          <p:cNvSpPr>
            <a:spLocks noGrp="1" noRot="1" noChangeAspect="1"/>
          </p:cNvSpPr>
          <p:nvPr>
            <p:ph type="sldImg"/>
          </p:nvPr>
        </p:nvSpPr>
        <p:spPr/>
      </p:sp>
      <p:sp>
        <p:nvSpPr>
          <p:cNvPr id="1217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a datastore accessibility failure occurs, the affected host can no longer access the storage path for a specific datastore. You can determine the response that vSphere HA gives to such a failure, ranging from the creation of event alarms to VM restarts on other hosts.</a:t>
            </a:r>
          </a:p>
        </p:txBody>
      </p:sp>
      <p:sp>
        <p:nvSpPr>
          <p:cNvPr id="12180" name="Slide number"/>
          <p:cNvSpPr>
            <a:spLocks noGrp="1"/>
          </p:cNvSpPr>
          <p:nvPr>
            <p:ph type="sldNum" sz="quarter" idx="10"/>
          </p:nvPr>
        </p:nvSpPr>
        <p:spPr/>
        <p:txBody>
          <a:bodyPr/>
          <a:lstStyle/>
          <a:p>
            <a:fld id="{C18812F0-6685-476B-B832-AFB48F091983}" type="slidenum">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1" name="Slide preview"/>
          <p:cNvSpPr>
            <a:spLocks noGrp="1" noRot="1" noChangeAspect="1"/>
          </p:cNvSpPr>
          <p:nvPr>
            <p:ph type="sldImg"/>
          </p:nvPr>
        </p:nvSpPr>
        <p:spPr/>
      </p:sp>
      <p:sp>
        <p:nvSpPr>
          <p:cNvPr id="1218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If a datastore is based on Fibre Channel, a network failure does not disrupt datastore access. When using datastores based on IP storage (for example, NFS, iSCSI, or Fibre Channel over Ethernet), you must physically separate the IP storage network and the management network (the heartbeat network).  If physical separation is not possible, you can logically separate the networks.</a:t>
            </a:r>
          </a:p>
        </p:txBody>
      </p:sp>
      <p:sp>
        <p:nvSpPr>
          <p:cNvPr id="12183" name="Slide number"/>
          <p:cNvSpPr>
            <a:spLocks noGrp="1"/>
          </p:cNvSpPr>
          <p:nvPr>
            <p:ph type="sldNum" sz="quarter" idx="10"/>
          </p:nvPr>
        </p:nvSpPr>
        <p:spPr/>
        <p:txBody>
          <a:bodyPr/>
          <a:lstStyle/>
          <a:p>
            <a:fld id="{C18812F0-6685-476B-B832-AFB48F091983}" type="slidenum">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4" name="Slide preview"/>
          <p:cNvSpPr>
            <a:spLocks noGrp="1" noRot="1" noChangeAspect="1"/>
          </p:cNvSpPr>
          <p:nvPr>
            <p:ph type="sldImg"/>
          </p:nvPr>
        </p:nvSpPr>
        <p:spPr/>
      </p:sp>
      <p:sp>
        <p:nvSpPr>
          <p:cNvPr id="12185" name="Notes"/>
          <p:cNvSpPr>
            <a:spLocks noGrp="1"/>
          </p:cNvSpPr>
          <p:nvPr>
            <p:ph type="body" idx="1"/>
          </p:nvPr>
        </p:nvSpPr>
        <p:spPr/>
        <p:txBody>
          <a:bodyPr wrap="square" rtlCol="0"/>
          <a:lstStyle/>
          <a:p>
            <a:pPr marL="0" indent="0">
              <a:buNone/>
            </a:pPr>
            <a:endParaRPr/>
          </a:p>
        </p:txBody>
      </p:sp>
      <p:sp>
        <p:nvSpPr>
          <p:cNvPr id="12186" name="Slide number"/>
          <p:cNvSpPr>
            <a:spLocks noGrp="1"/>
          </p:cNvSpPr>
          <p:nvPr>
            <p:ph type="sldNum" sz="quarter" idx="10"/>
          </p:nvPr>
        </p:nvSpPr>
        <p:spPr/>
        <p:txBody>
          <a:bodyPr/>
          <a:lstStyle/>
          <a:p>
            <a:fld id="{C18812F0-6685-476B-B832-AFB48F091983}" type="slidenum">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8" name="Slide preview"/>
          <p:cNvSpPr>
            <a:spLocks noGrp="1" noRot="1" noChangeAspect="1"/>
          </p:cNvSpPr>
          <p:nvPr>
            <p:ph type="sldImg"/>
          </p:nvPr>
        </p:nvSpPr>
        <p:spPr/>
      </p:sp>
      <p:sp>
        <p:nvSpPr>
          <p:cNvPr id="12189" name="Notes"/>
          <p:cNvSpPr>
            <a:spLocks noGrp="1"/>
          </p:cNvSpPr>
          <p:nvPr>
            <p:ph type="body" idx="1"/>
          </p:nvPr>
        </p:nvSpPr>
        <p:spPr/>
        <p:txBody>
          <a:bodyPr wrap="square" rtlCol="0"/>
          <a:lstStyle/>
          <a:p>
            <a:pPr marL="0" indent="0">
              <a:buNone/>
            </a:pPr>
            <a:endParaRPr/>
          </a:p>
        </p:txBody>
      </p:sp>
      <p:sp>
        <p:nvSpPr>
          <p:cNvPr id="12190" name="Slide number"/>
          <p:cNvSpPr>
            <a:spLocks noGrp="1"/>
          </p:cNvSpPr>
          <p:nvPr>
            <p:ph type="sldNum" sz="quarter" idx="10"/>
          </p:nvPr>
        </p:nvSpPr>
        <p:spPr/>
        <p:txBody>
          <a:bodyPr/>
          <a:lstStyle/>
          <a:p>
            <a:fld id="{C18812F0-6685-476B-B832-AFB48F091983}" type="slidenum">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2" name="Slide preview"/>
          <p:cNvSpPr>
            <a:spLocks noGrp="1" noRot="1" noChangeAspect="1"/>
          </p:cNvSpPr>
          <p:nvPr>
            <p:ph type="sldImg"/>
          </p:nvPr>
        </p:nvSpPr>
        <p:spPr/>
      </p:sp>
      <p:sp>
        <p:nvSpPr>
          <p:cNvPr id="11953" name="Notes"/>
          <p:cNvSpPr>
            <a:spLocks noGrp="1"/>
          </p:cNvSpPr>
          <p:nvPr>
            <p:ph type="body" idx="1"/>
          </p:nvPr>
        </p:nvSpPr>
        <p:spPr/>
        <p:txBody>
          <a:bodyPr wrap="square" rtlCol="0"/>
          <a:lstStyle/>
          <a:p>
            <a:pPr marL="0" indent="0">
              <a:buNone/>
            </a:pPr>
            <a:endParaRPr/>
          </a:p>
        </p:txBody>
      </p:sp>
      <p:sp>
        <p:nvSpPr>
          <p:cNvPr id="11954"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1" name="Slide preview"/>
          <p:cNvSpPr>
            <a:spLocks noGrp="1" noRot="1" noChangeAspect="1"/>
          </p:cNvSpPr>
          <p:nvPr>
            <p:ph type="sldImg"/>
          </p:nvPr>
        </p:nvSpPr>
        <p:spPr/>
      </p:sp>
      <p:sp>
        <p:nvSpPr>
          <p:cNvPr id="12192" name="Notes"/>
          <p:cNvSpPr>
            <a:spLocks noGrp="1"/>
          </p:cNvSpPr>
          <p:nvPr>
            <p:ph type="body" idx="1"/>
          </p:nvPr>
        </p:nvSpPr>
        <p:spPr/>
        <p:txBody>
          <a:bodyPr wrap="square" rtlCol="0"/>
          <a:lstStyle/>
          <a:p>
            <a:pPr marL="0" indent="0">
              <a:buNone/>
            </a:pPr>
            <a:endParaRPr/>
          </a:p>
        </p:txBody>
      </p:sp>
      <p:sp>
        <p:nvSpPr>
          <p:cNvPr id="12193" name="Slide number"/>
          <p:cNvSpPr>
            <a:spLocks noGrp="1"/>
          </p:cNvSpPr>
          <p:nvPr>
            <p:ph type="sldNum" sz="quarter" idx="10"/>
          </p:nvPr>
        </p:nvSpPr>
        <p:spPr/>
        <p:txBody>
          <a:bodyPr/>
          <a:lstStyle/>
          <a:p>
            <a:fld id="{C18812F0-6685-476B-B832-AFB48F091983}" type="slidenum">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4" name="Slide preview"/>
          <p:cNvSpPr>
            <a:spLocks noGrp="1" noRot="1" noChangeAspect="1"/>
          </p:cNvSpPr>
          <p:nvPr>
            <p:ph type="sldImg"/>
          </p:nvPr>
        </p:nvSpPr>
        <p:spPr/>
      </p:sp>
      <p:sp>
        <p:nvSpPr>
          <p:cNvPr id="1219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determine the maximum number of hosts per cluster, see VMware Configuration Maximums at </a:t>
            </a:r>
            <a:r>
              <a:rPr sz="1200">
                <a:hlinkClick r:id="rId3"/>
              </a:rPr>
              <a:t>https://configmax.vmware.com</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2196" name="Slide number"/>
          <p:cNvSpPr>
            <a:spLocks noGrp="1"/>
          </p:cNvSpPr>
          <p:nvPr>
            <p:ph type="sldNum" sz="quarter" idx="10"/>
          </p:nvPr>
        </p:nvSpPr>
        <p:spPr/>
        <p:txBody>
          <a:bodyPr/>
          <a:lstStyle/>
          <a:p>
            <a:fld id="{C18812F0-6685-476B-B832-AFB48F091983}" type="slidenum">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8" name="Slide preview"/>
          <p:cNvSpPr>
            <a:spLocks noGrp="1" noRot="1" noChangeAspect="1"/>
          </p:cNvSpPr>
          <p:nvPr>
            <p:ph type="sldImg"/>
          </p:nvPr>
        </p:nvSpPr>
        <p:spPr/>
      </p:sp>
      <p:sp>
        <p:nvSpPr>
          <p:cNvPr id="12199"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In the vSphere Client, you can configure the following vSphere HA settings:</a:t>
            </a:r>
          </a:p>
          <a:p>
            <a:pPr>
              <a:buFont typeface="Arial" pitchFamily="34" charset="0"/>
              <a:buChar char="•"/>
            </a:pPr>
            <a:r>
              <a:t>Availability failure conditions and responses: Provide settings for host failure responses, host isolation, VM monitoring, and VMCP.</a:t>
            </a:r>
          </a:p>
          <a:p>
            <a:pPr>
              <a:buFont typeface="Arial" pitchFamily="34" charset="0"/>
              <a:buChar char="•"/>
            </a:pPr>
            <a:r>
              <a:t>Admission control: Enable or disable admission control for the vSphere HA cluster and select a policy for how it is enforced.</a:t>
            </a:r>
          </a:p>
          <a:p>
            <a:pPr>
              <a:buFont typeface="Arial" pitchFamily="34" charset="0"/>
              <a:buChar char="•"/>
            </a:pPr>
            <a:r>
              <a:t>Heartbeat datastores: Specify preferences for the datastores that vSphere HA uses for datastore heart-eating.</a:t>
            </a:r>
          </a:p>
          <a:p>
            <a:pPr>
              <a:buFont typeface="Arial" pitchFamily="34" charset="0"/>
              <a:buChar char="•"/>
            </a:pPr>
            <a:r>
              <a:t>Advanced options: Customize vSphere HA behavior by setting advanced options.</a:t>
            </a:r>
          </a:p>
        </p:txBody>
      </p:sp>
      <p:sp>
        <p:nvSpPr>
          <p:cNvPr id="12200" name="Slide number"/>
          <p:cNvSpPr>
            <a:spLocks noGrp="1"/>
          </p:cNvSpPr>
          <p:nvPr>
            <p:ph type="sldNum" sz="quarter" idx="10"/>
          </p:nvPr>
        </p:nvSpPr>
        <p:spPr/>
        <p:txBody>
          <a:bodyPr/>
          <a:lstStyle/>
          <a:p>
            <a:fld id="{C18812F0-6685-476B-B832-AFB48F091983}" type="slidenum">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2" name="Slide preview"/>
          <p:cNvSpPr>
            <a:spLocks noGrp="1" noRot="1" noChangeAspect="1"/>
          </p:cNvSpPr>
          <p:nvPr>
            <p:ph type="sldImg"/>
          </p:nvPr>
        </p:nvSpPr>
        <p:spPr/>
      </p:sp>
      <p:sp>
        <p:nvSpPr>
          <p:cNvPr id="1220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Using the Failures and Responses pane, you can configure how your cluster should function when problems are encountered. You can specify the vSphere HA cluster’s response for host failures and isolation. You can also configure VMCP actions when permanent device loss and all paths down situations occur and enable VM monitoring.</a:t>
            </a:r>
          </a:p>
          <a:p>
            <a:pPr marL="0" lvl="0" indent="0">
              <a:spcBef>
                <a:spcPts val="0"/>
              </a:spcBef>
              <a:spcAft>
                <a:spcPts val="0"/>
              </a:spcAft>
              <a:buNone/>
            </a:pPr>
            <a:r>
              <a:rPr lang="en-US" sz="2000" dirty="0">
                <a:solidFill>
                  <a:schemeClr val="tx2"/>
                </a:solidFill>
                <a:cs typeface="Calibri" pitchFamily="34" charset="0"/>
              </a:rPr>
              <a:t>If a datastore encounters an All Paths Down (APD) condition, the device state is unknown and might only be temporarily available. You can select the following options for a response to a datastore APD:</a:t>
            </a:r>
          </a:p>
          <a:p>
            <a:pPr>
              <a:buFont typeface="Arial" pitchFamily="34" charset="0"/>
              <a:buChar char="•"/>
            </a:pPr>
            <a:r>
              <a:rPr lang="en-US" sz="2000" b="1" dirty="0">
                <a:solidFill>
                  <a:srgbClr val="000000"/>
                </a:solidFill>
                <a:cs typeface="Courier New" pitchFamily="49" charset="0"/>
              </a:rPr>
              <a:t>Disabled</a:t>
            </a:r>
            <a:r>
              <a:t>: No action is taken for the affected VMs.</a:t>
            </a:r>
          </a:p>
          <a:p>
            <a:pPr>
              <a:buFont typeface="Arial" pitchFamily="34" charset="0"/>
              <a:buChar char="•"/>
            </a:pPr>
            <a:r>
              <a:rPr lang="en-US" sz="2000" b="1" dirty="0">
                <a:solidFill>
                  <a:srgbClr val="000000"/>
                </a:solidFill>
                <a:cs typeface="Courier New" pitchFamily="49" charset="0"/>
              </a:rPr>
              <a:t>Issue events</a:t>
            </a:r>
            <a:r>
              <a:t>: No action is taken against the affected VMs, however the administrator is notified when an APD event has occurred.</a:t>
            </a:r>
          </a:p>
          <a:p>
            <a:pPr>
              <a:buFont typeface="Arial" pitchFamily="34" charset="0"/>
              <a:buChar char="•"/>
            </a:pPr>
            <a:r>
              <a:rPr lang="en-US" sz="2000" b="1" dirty="0">
                <a:solidFill>
                  <a:srgbClr val="000000"/>
                </a:solidFill>
                <a:cs typeface="Courier New" pitchFamily="49" charset="0"/>
              </a:rPr>
              <a:t>Power off and restart VMs - Conservative restart policy</a:t>
            </a:r>
            <a:r>
              <a:t>: vSphere HA does not attempt to restart the affected VMs unless vSphere HA determines that another host can restart the VMs. .</a:t>
            </a:r>
          </a:p>
          <a:p>
            <a:pPr lvl="0">
              <a:buFont typeface="Arial" pitchFamily="34" charset="0"/>
              <a:buChar char=" "/>
            </a:pPr>
            <a:r>
              <a:t>The host experiencing the APD communicates with the master host to determine whether sufficient capacity exists in the cluster to power on the affected VMs. If the master host determines sufficient capacity exists, the host experiencing the APD stops the VMs so that the VMs can be restarted on a healthy host. If the host experiencing the APD cannot communicate with the master host, no action is taken</a:t>
            </a:r>
          </a:p>
          <a:p>
            <a:pPr>
              <a:buFont typeface="Arial" pitchFamily="34" charset="0"/>
              <a:buChar char="•"/>
            </a:pPr>
            <a:r>
              <a:rPr lang="en-US" sz="2000" b="1" dirty="0">
                <a:solidFill>
                  <a:srgbClr val="000000"/>
                </a:solidFill>
                <a:cs typeface="Courier New" pitchFamily="49" charset="0"/>
              </a:rPr>
              <a:t>Power off and restart VMs - Aggressive restart policy</a:t>
            </a:r>
            <a:r>
              <a:t>: vSphere HA stops the affected VMs even if it cannot determine that another host can restart the VMs.</a:t>
            </a:r>
          </a:p>
          <a:p>
            <a:pPr lvl="0">
              <a:buFont typeface="Arial" pitchFamily="34" charset="0"/>
              <a:buChar char=" "/>
            </a:pPr>
            <a:r>
              <a:t>The host experiencing the APD attempts to communicate with the master host to determine if sufficient capacity exists in the cluster to power on the affected VMs. If the master host is not reachable, sufficient capacity for restarting the VMs is unknown. In this scenario, the host takes the risk and stops the VMs so that they can be restarted on the remaining healthy hosts.</a:t>
            </a:r>
          </a:p>
          <a:p>
            <a:pPr lvl="0">
              <a:buFont typeface="Arial" pitchFamily="34" charset="0"/>
              <a:buChar char=" "/>
            </a:pPr>
            <a:r>
              <a:t>However, if sufficient capacity is not available, vSphere HA might not be able to recover all the affected VMs. This result is common in a network partition scenario where a host cannot communicate with the master host to get a definitive response to the likelihood of a successful recovery.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information about VM Component Protection, see </a:t>
            </a:r>
            <a:r>
              <a:rPr sz="1200">
                <a:hlinkClick r:id="rId3"/>
              </a:rPr>
              <a:t>https://blogs.vmware.com/vsphere/</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2204" name="Slide number"/>
          <p:cNvSpPr>
            <a:spLocks noGrp="1"/>
          </p:cNvSpPr>
          <p:nvPr>
            <p:ph type="sldNum" sz="quarter" idx="10"/>
          </p:nvPr>
        </p:nvSpPr>
        <p:spPr/>
        <p:txBody>
          <a:bodyPr/>
          <a:lstStyle/>
          <a:p>
            <a:fld id="{C18812F0-6685-476B-B832-AFB48F091983}" type="slidenum">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 name="Slide preview"/>
          <p:cNvSpPr>
            <a:spLocks noGrp="1" noRot="1" noChangeAspect="1"/>
          </p:cNvSpPr>
          <p:nvPr>
            <p:ph type="sldImg"/>
          </p:nvPr>
        </p:nvSpPr>
        <p:spPr/>
      </p:sp>
      <p:sp>
        <p:nvSpPr>
          <p:cNvPr id="12207"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VM monitoring service determines that the VM has failed if one of the following events occurs:</a:t>
            </a:r>
          </a:p>
          <a:p>
            <a:pPr>
              <a:buFont typeface="Arial" pitchFamily="34" charset="0"/>
              <a:buChar char="•"/>
            </a:pPr>
            <a:r>
              <a:t>VMware Tools heartbeats are not received.</a:t>
            </a:r>
          </a:p>
          <a:p>
            <a:pPr>
              <a:buFont typeface="Arial" pitchFamily="34" charset="0"/>
              <a:buChar char="•"/>
            </a:pPr>
            <a:r>
              <a:t>The guest operating system has not issued an I/O for the last 2 minutes (by default).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the VM has failed, the VM monitoring service resets the VM to restore services.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configure the level of monitoring sensitivity. Highly sensitive monitoring results in a more rapid conclusion that a failure has occurred. Although unlikely, highly sensitive monitoring might lead to falsely identifying failures when the VM or application is still working but heartbeats have not been received because of factors like resource constraints. Low-sensitivity monitoring results in longer interruptions in service between actual failures and VMs being reset. Select an option that is an effective compromise for your needs.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select VM and Application Monitoring to enable application monitoring.</a:t>
            </a:r>
          </a:p>
        </p:txBody>
      </p:sp>
      <p:sp>
        <p:nvSpPr>
          <p:cNvPr id="12208" name="Slide number"/>
          <p:cNvSpPr>
            <a:spLocks noGrp="1"/>
          </p:cNvSpPr>
          <p:nvPr>
            <p:ph type="sldNum" sz="quarter" idx="10"/>
          </p:nvPr>
        </p:nvSpPr>
        <p:spPr/>
        <p:txBody>
          <a:bodyPr/>
          <a:lstStyle/>
          <a:p>
            <a:fld id="{C18812F0-6685-476B-B832-AFB48F091983}" type="slidenum">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0" name="Slide preview"/>
          <p:cNvSpPr>
            <a:spLocks noGrp="1" noRot="1" noChangeAspect="1"/>
          </p:cNvSpPr>
          <p:nvPr>
            <p:ph type="sldImg"/>
          </p:nvPr>
        </p:nvSpPr>
        <p:spPr/>
      </p:sp>
      <p:sp>
        <p:nvSpPr>
          <p:cNvPr id="1221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Datastore heartbeating takes checking the health of a host to another level by checking more than the management network to determine a host’s health. You can configure a list of datastores to monitor for a particular host, or you can allow vSphere HA to decide. You can also combine both methods.</a:t>
            </a:r>
          </a:p>
        </p:txBody>
      </p:sp>
      <p:sp>
        <p:nvSpPr>
          <p:cNvPr id="12212" name="Slide number"/>
          <p:cNvSpPr>
            <a:spLocks noGrp="1"/>
          </p:cNvSpPr>
          <p:nvPr>
            <p:ph type="sldNum" sz="quarter" idx="10"/>
          </p:nvPr>
        </p:nvSpPr>
        <p:spPr/>
        <p:txBody>
          <a:bodyPr/>
          <a:lstStyle/>
          <a:p>
            <a:fld id="{C18812F0-6685-476B-B832-AFB48F091983}" type="slidenum">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4" name="Slide preview"/>
          <p:cNvSpPr>
            <a:spLocks noGrp="1" noRot="1" noChangeAspect="1"/>
          </p:cNvSpPr>
          <p:nvPr>
            <p:ph type="sldImg"/>
          </p:nvPr>
        </p:nvSpPr>
        <p:spPr/>
      </p:sp>
      <p:sp>
        <p:nvSpPr>
          <p:cNvPr id="1221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you create a cluster, you can use admission control to specify whether VMs can be started if they violate availability constraints. The cluster reserves resources to allow failover for all running VMs for a specified number of host failures.</a:t>
            </a:r>
          </a:p>
          <a:p>
            <a:pPr marL="0" lvl="0" indent="0">
              <a:spcBef>
                <a:spcPts val="0"/>
              </a:spcBef>
              <a:spcAft>
                <a:spcPts val="0"/>
              </a:spcAft>
              <a:buNone/>
            </a:pPr>
            <a:r>
              <a:rPr lang="en-US" sz="2000" dirty="0">
                <a:solidFill>
                  <a:schemeClr val="tx2"/>
                </a:solidFill>
                <a:cs typeface="Calibri" pitchFamily="34" charset="0"/>
              </a:rPr>
              <a:t>The admission control settings include:</a:t>
            </a:r>
          </a:p>
          <a:p>
            <a:pPr>
              <a:buFont typeface="Arial" pitchFamily="34" charset="0"/>
              <a:buChar char="•"/>
            </a:pPr>
            <a:r>
              <a:rPr lang="en-US" sz="2000" b="1" dirty="0">
                <a:solidFill>
                  <a:srgbClr val="000000"/>
                </a:solidFill>
                <a:cs typeface="Courier New" pitchFamily="49" charset="0"/>
              </a:rPr>
              <a:t>Disabled</a:t>
            </a:r>
            <a:r>
              <a:t>: (Not recommended) This option disables admission control, allowing the VMs violating availability constraints to power on.</a:t>
            </a:r>
          </a:p>
          <a:p>
            <a:pPr>
              <a:buFont typeface="Arial" pitchFamily="34" charset="0"/>
              <a:buChar char="•"/>
            </a:pPr>
            <a:r>
              <a:rPr lang="en-US" sz="2000" b="1" dirty="0">
                <a:solidFill>
                  <a:srgbClr val="000000"/>
                </a:solidFill>
                <a:cs typeface="Courier New" pitchFamily="49" charset="0"/>
              </a:rPr>
              <a:t>Slot Policy</a:t>
            </a:r>
            <a:r>
              <a:t>: A slot is a logical representation of memory and CPU resources. With the slot policy option, vSphere HA calculates the slot size, determines how many slots each host in the cluster can hold, and therefore determines the current failover capacity of the cluster.</a:t>
            </a:r>
          </a:p>
          <a:p>
            <a:pPr>
              <a:buFont typeface="Arial" pitchFamily="34" charset="0"/>
              <a:buChar char="•"/>
            </a:pPr>
            <a:r>
              <a:rPr lang="en-US" sz="2000" b="1" dirty="0">
                <a:solidFill>
                  <a:srgbClr val="000000"/>
                </a:solidFill>
                <a:cs typeface="Courier New" pitchFamily="49" charset="0"/>
              </a:rPr>
              <a:t>Cluster resource Percentage</a:t>
            </a:r>
            <a:r>
              <a:t>: (Default) This value specifies a percentage of the cluster’s CPU and Memory resources to be reserved as spare capacity to support failovers.</a:t>
            </a:r>
          </a:p>
          <a:p>
            <a:pPr>
              <a:buFont typeface="Arial" pitchFamily="34" charset="0"/>
              <a:buChar char="•"/>
            </a:pPr>
            <a:r>
              <a:rPr lang="en-US" sz="2000" b="1" dirty="0">
                <a:solidFill>
                  <a:srgbClr val="000000"/>
                </a:solidFill>
                <a:cs typeface="Courier New" pitchFamily="49" charset="0"/>
              </a:rPr>
              <a:t>Dedicated failover hosts</a:t>
            </a:r>
            <a:r>
              <a:t>: This option selects hosts to use for failover actions. If a default failover host does not have enough resources, failovers can still occur to other hosts in the cluster.</a:t>
            </a:r>
          </a:p>
        </p:txBody>
      </p:sp>
      <p:sp>
        <p:nvSpPr>
          <p:cNvPr id="12216" name="Slide number"/>
          <p:cNvSpPr>
            <a:spLocks noGrp="1"/>
          </p:cNvSpPr>
          <p:nvPr>
            <p:ph type="sldNum" sz="quarter" idx="10"/>
          </p:nvPr>
        </p:nvSpPr>
        <p:spPr/>
        <p:txBody>
          <a:bodyPr/>
          <a:lstStyle/>
          <a:p>
            <a:fld id="{C18812F0-6685-476B-B832-AFB48F091983}" type="slidenum">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8" name="Slide preview"/>
          <p:cNvSpPr>
            <a:spLocks noGrp="1" noRot="1" noChangeAspect="1"/>
          </p:cNvSpPr>
          <p:nvPr>
            <p:ph type="sldImg"/>
          </p:nvPr>
        </p:nvSpPr>
        <p:spPr/>
      </p:sp>
      <p:sp>
        <p:nvSpPr>
          <p:cNvPr id="1221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Cluster resource percentage is the default admission control policy. Recalculations occur automatically as the cluster's resources change, for example, when a host is added to or removed from the cluster.</a:t>
            </a:r>
          </a:p>
        </p:txBody>
      </p:sp>
      <p:sp>
        <p:nvSpPr>
          <p:cNvPr id="12220" name="Slide number"/>
          <p:cNvSpPr>
            <a:spLocks noGrp="1"/>
          </p:cNvSpPr>
          <p:nvPr>
            <p:ph type="sldNum" sz="quarter" idx="10"/>
          </p:nvPr>
        </p:nvSpPr>
        <p:spPr/>
        <p:txBody>
          <a:bodyPr/>
          <a:lstStyle/>
          <a:p>
            <a:fld id="{C18812F0-6685-476B-B832-AFB48F091983}" type="slidenum">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2" name="Slide preview"/>
          <p:cNvSpPr>
            <a:spLocks noGrp="1" noRot="1" noChangeAspect="1"/>
          </p:cNvSpPr>
          <p:nvPr>
            <p:ph type="sldImg"/>
          </p:nvPr>
        </p:nvSpPr>
        <p:spPr/>
      </p:sp>
      <p:sp>
        <p:nvSpPr>
          <p:cNvPr id="12223" name="Notes"/>
          <p:cNvSpPr>
            <a:spLocks noGrp="1"/>
          </p:cNvSpPr>
          <p:nvPr>
            <p:ph type="body" idx="1"/>
          </p:nvPr>
        </p:nvSpPr>
        <p:spPr/>
        <p:txBody>
          <a:bodyPr wrap="square" rtlCol="0"/>
          <a:lstStyle/>
          <a:p>
            <a:pPr marL="0" indent="0">
              <a:buNone/>
            </a:pPr>
            <a:endParaRPr/>
          </a:p>
        </p:txBody>
      </p:sp>
      <p:sp>
        <p:nvSpPr>
          <p:cNvPr id="12224" name="Slide number"/>
          <p:cNvSpPr>
            <a:spLocks noGrp="1"/>
          </p:cNvSpPr>
          <p:nvPr>
            <p:ph type="sldNum" sz="quarter" idx="10"/>
          </p:nvPr>
        </p:nvSpPr>
        <p:spPr/>
        <p:txBody>
          <a:bodyPr/>
          <a:lstStyle/>
          <a:p>
            <a:fld id="{C18812F0-6685-476B-B832-AFB48F091983}" type="slidenum">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 name="Slide preview"/>
          <p:cNvSpPr>
            <a:spLocks noGrp="1" noRot="1" noChangeAspect="1"/>
          </p:cNvSpPr>
          <p:nvPr>
            <p:ph type="sldImg"/>
          </p:nvPr>
        </p:nvSpPr>
        <p:spPr/>
      </p:sp>
      <p:sp>
        <p:nvSpPr>
          <p:cNvPr id="12227" name="Notes"/>
          <p:cNvSpPr>
            <a:spLocks noGrp="1"/>
          </p:cNvSpPr>
          <p:nvPr>
            <p:ph type="body" idx="1"/>
          </p:nvPr>
        </p:nvSpPr>
        <p:spPr/>
        <p:txBody>
          <a:bodyPr wrap="square" rtlCol="0"/>
          <a:lstStyle/>
          <a:p>
            <a:pPr marL="0" indent="0">
              <a:buNone/>
            </a:pPr>
            <a:endParaRPr/>
          </a:p>
        </p:txBody>
      </p:sp>
      <p:sp>
        <p:nvSpPr>
          <p:cNvPr id="12228" name="Slide number"/>
          <p:cNvSpPr>
            <a:spLocks noGrp="1"/>
          </p:cNvSpPr>
          <p:nvPr>
            <p:ph type="sldNum" sz="quarter" idx="10"/>
          </p:nvPr>
        </p:nvSpPr>
        <p:spPr/>
        <p:txBody>
          <a:bodyPr/>
          <a:lstStyle/>
          <a:p>
            <a:fld id="{C18812F0-6685-476B-B832-AFB48F091983}" type="slidenum">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6" name="Slide preview"/>
          <p:cNvSpPr>
            <a:spLocks noGrp="1" noRot="1" noChangeAspect="1"/>
          </p:cNvSpPr>
          <p:nvPr>
            <p:ph type="sldImg"/>
          </p:nvPr>
        </p:nvSpPr>
        <p:spPr/>
      </p:sp>
      <p:sp>
        <p:nvSpPr>
          <p:cNvPr id="1195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enable the following services in a vSphere cluster:</a:t>
            </a:r>
          </a:p>
          <a:p>
            <a:pPr>
              <a:buFont typeface="Arial" pitchFamily="34" charset="0"/>
              <a:buChar char="•"/>
            </a:pPr>
            <a:r>
              <a:t>vSphere HA, for high availability</a:t>
            </a:r>
          </a:p>
          <a:p>
            <a:pPr>
              <a:buFont typeface="Arial" pitchFamily="34" charset="0"/>
              <a:buChar char="•"/>
            </a:pPr>
            <a:r>
              <a:t>vSphere DRS, for VM placement and load balancing</a:t>
            </a:r>
          </a:p>
          <a:p>
            <a:pPr>
              <a:buFont typeface="Arial" pitchFamily="34" charset="0"/>
              <a:buChar char="•"/>
            </a:pPr>
            <a:r>
              <a:t>vSAN, for shared storage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also manage host updates using images. With vSphere Lifecycle Manager, you can update all hosts in the cluster collectively, using a specified ESXi image.</a:t>
            </a:r>
          </a:p>
        </p:txBody>
      </p:sp>
      <p:sp>
        <p:nvSpPr>
          <p:cNvPr id="11958"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0" name="Slide preview"/>
          <p:cNvSpPr>
            <a:spLocks noGrp="1" noRot="1" noChangeAspect="1"/>
          </p:cNvSpPr>
          <p:nvPr>
            <p:ph type="sldImg"/>
          </p:nvPr>
        </p:nvSpPr>
        <p:spPr/>
      </p:sp>
      <p:sp>
        <p:nvSpPr>
          <p:cNvPr id="1223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Admission control can also be configured to offer warnings when the actual use exceeds the failover capacity percentage. The resource reduction calculation takes into account a VM's reserved memory and memory overhead.</a:t>
            </a:r>
          </a:p>
          <a:p>
            <a:pPr marL="0" lvl="0" indent="0">
              <a:spcBef>
                <a:spcPts val="0"/>
              </a:spcBef>
              <a:spcAft>
                <a:spcPts val="0"/>
              </a:spcAft>
              <a:buNone/>
            </a:pPr>
            <a:r>
              <a:rPr lang="en-US" sz="2000" dirty="0">
                <a:solidFill>
                  <a:schemeClr val="tx2"/>
                </a:solidFill>
                <a:cs typeface="Calibri" pitchFamily="34" charset="0"/>
              </a:rPr>
              <a:t>By setting the </a:t>
            </a:r>
            <a:r>
              <a:rPr lang="en-US" sz="2000" b="1" dirty="0">
                <a:solidFill>
                  <a:srgbClr val="000000"/>
                </a:solidFill>
                <a:cs typeface="Courier New" pitchFamily="49" charset="0"/>
              </a:rPr>
              <a:t>Performance degradation VMs tolerate</a:t>
            </a:r>
            <a:r>
              <a:rPr lang="en-US" sz="2000" dirty="0">
                <a:solidFill>
                  <a:schemeClr val="tx2"/>
                </a:solidFill>
                <a:cs typeface="Calibri" pitchFamily="34" charset="0"/>
              </a:rPr>
              <a:t> threshold, you can specify when a configuration issue should generate a warning or notice. For example:</a:t>
            </a:r>
          </a:p>
          <a:p>
            <a:pPr>
              <a:buFont typeface="Arial" pitchFamily="34" charset="0"/>
              <a:buChar char="•"/>
            </a:pPr>
            <a:r>
              <a:t>The default value is 100 percent, which produces no warnings.</a:t>
            </a:r>
          </a:p>
          <a:p>
            <a:pPr>
              <a:buFont typeface="Arial" pitchFamily="34" charset="0"/>
              <a:buChar char="•"/>
            </a:pPr>
            <a:r>
              <a:t>If you reduce the threshold to 0 percent, a warning is generated when cluster use exceeds the available capacity.</a:t>
            </a:r>
          </a:p>
          <a:p>
            <a:pPr>
              <a:buFont typeface="Arial" pitchFamily="34" charset="0"/>
              <a:buChar char="•"/>
            </a:pPr>
            <a:r>
              <a:t>If you reduce the threshold to 20 percent, the performance reduction that can be tolerated is calculated as performance reduction = current use x 20 percent.</a:t>
            </a:r>
          </a:p>
          <a:p>
            <a:pPr lvl="0">
              <a:buFont typeface="Arial" pitchFamily="34" charset="0"/>
              <a:buChar char=" "/>
            </a:pPr>
            <a:r>
              <a:t>When the current use minus the performance reduction exceeds the available capacity, a configuration notice is issued.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a:t>
            </a:r>
            <a:r>
              <a:rPr lang="en-US" sz="2000" b="1" dirty="0">
                <a:solidFill>
                  <a:srgbClr val="000000"/>
                </a:solidFill>
                <a:latin typeface="Times New Roman" panose="02020603050405020304" pitchFamily="18" charset="0"/>
                <a:cs typeface="Courier New" pitchFamily="49" charset="0"/>
              </a:rPr>
              <a:t>Performance degradation VMs tolerate</a:t>
            </a:r>
            <a:r>
              <a:rPr lang="en-GB" sz="1200" dirty="0">
                <a:solidFill>
                  <a:srgbClr val="000000"/>
                </a:solidFill>
                <a:latin typeface="Times New Roman" panose="02020603050405020304" pitchFamily="18" charset="0"/>
                <a:cs typeface="Times New Roman" panose="02020603050405020304" pitchFamily="18" charset="0"/>
              </a:rPr>
              <a:t> threshold is not available unless vSphere DRS is enabled.</a:t>
            </a:r>
          </a:p>
        </p:txBody>
      </p:sp>
      <p:sp>
        <p:nvSpPr>
          <p:cNvPr id="12232" name="Slide number"/>
          <p:cNvSpPr>
            <a:spLocks noGrp="1"/>
          </p:cNvSpPr>
          <p:nvPr>
            <p:ph type="sldNum" sz="quarter" idx="10"/>
          </p:nvPr>
        </p:nvSpPr>
        <p:spPr/>
        <p:txBody>
          <a:bodyPr/>
          <a:lstStyle/>
          <a:p>
            <a:fld id="{C18812F0-6685-476B-B832-AFB48F091983}" type="slidenum">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4" name="Slide preview"/>
          <p:cNvSpPr>
            <a:spLocks noGrp="1" noRot="1" noChangeAspect="1"/>
          </p:cNvSpPr>
          <p:nvPr>
            <p:ph type="sldImg"/>
          </p:nvPr>
        </p:nvSpPr>
        <p:spPr/>
      </p:sp>
      <p:sp>
        <p:nvSpPr>
          <p:cNvPr id="1223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Optionally, you can configure a delay when a certain restart condition is met.</a:t>
            </a:r>
          </a:p>
        </p:txBody>
      </p:sp>
      <p:sp>
        <p:nvSpPr>
          <p:cNvPr id="12236" name="Slide number"/>
          <p:cNvSpPr>
            <a:spLocks noGrp="1"/>
          </p:cNvSpPr>
          <p:nvPr>
            <p:ph type="sldNum" sz="quarter" idx="10"/>
          </p:nvPr>
        </p:nvSpPr>
        <p:spPr/>
        <p:txBody>
          <a:bodyPr/>
          <a:lstStyle/>
          <a:p>
            <a:fld id="{C18812F0-6685-476B-B832-AFB48F091983}" type="slidenum">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8" name="Slide preview"/>
          <p:cNvSpPr>
            <a:spLocks noGrp="1" noRot="1" noChangeAspect="1"/>
          </p:cNvSpPr>
          <p:nvPr>
            <p:ph type="sldImg"/>
          </p:nvPr>
        </p:nvSpPr>
        <p:spPr/>
      </p:sp>
      <p:sp>
        <p:nvSpPr>
          <p:cNvPr id="1223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set advanced options that affect the behavior of your vSphere HA cluster. For more details, see </a:t>
            </a:r>
            <a:r>
              <a:rPr lang="en-US" sz="2000" i="1" dirty="0">
                <a:solidFill>
                  <a:srgbClr val="000000"/>
                </a:solidFill>
                <a:latin typeface="Times New Roman" panose="02020603050405020304" pitchFamily="18" charset="0"/>
                <a:cs typeface="Courier New" pitchFamily="49" charset="0"/>
              </a:rPr>
              <a:t>vSphere Availability</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https://docs.vmware.com/en/VMware-vSphere/7.0/com.vmware.vsphere.avail.doc/GUID-63F459B7-8884-4818-8872-C9753B2E0215.html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2240" name="Slide number"/>
          <p:cNvSpPr>
            <a:spLocks noGrp="1"/>
          </p:cNvSpPr>
          <p:nvPr>
            <p:ph type="sldNum" sz="quarter" idx="10"/>
          </p:nvPr>
        </p:nvSpPr>
        <p:spPr/>
        <p:txBody>
          <a:bodyPr/>
          <a:lstStyle/>
          <a:p>
            <a:fld id="{C18812F0-6685-476B-B832-AFB48F091983}" type="slidenum">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2" name="Slide preview"/>
          <p:cNvSpPr>
            <a:spLocks noGrp="1" noRot="1" noChangeAspect="1"/>
          </p:cNvSpPr>
          <p:nvPr>
            <p:ph type="sldImg"/>
          </p:nvPr>
        </p:nvSpPr>
        <p:spPr/>
      </p:sp>
      <p:sp>
        <p:nvSpPr>
          <p:cNvPr id="12243" name="Notes"/>
          <p:cNvSpPr>
            <a:spLocks noGrp="1"/>
          </p:cNvSpPr>
          <p:nvPr>
            <p:ph type="body" idx="1"/>
          </p:nvPr>
        </p:nvSpPr>
        <p:spPr/>
        <p:txBody>
          <a:bodyPr wrap="square" rtlCol="0"/>
          <a:lstStyle/>
          <a:p>
            <a:pPr marL="0" indent="0">
              <a:buNone/>
            </a:pPr>
            <a:endParaRPr/>
          </a:p>
        </p:txBody>
      </p:sp>
      <p:sp>
        <p:nvSpPr>
          <p:cNvPr id="12244" name="Slide number"/>
          <p:cNvSpPr>
            <a:spLocks noGrp="1"/>
          </p:cNvSpPr>
          <p:nvPr>
            <p:ph type="sldNum" sz="quarter" idx="10"/>
          </p:nvPr>
        </p:nvSpPr>
        <p:spPr/>
        <p:txBody>
          <a:bodyPr/>
          <a:lstStyle/>
          <a:p>
            <a:fld id="{C18812F0-6685-476B-B832-AFB48F091983}" type="slidenum">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5" name="Slide preview"/>
          <p:cNvSpPr>
            <a:spLocks noGrp="1" noRot="1" noChangeAspect="1"/>
          </p:cNvSpPr>
          <p:nvPr>
            <p:ph type="sldImg"/>
          </p:nvPr>
        </p:nvSpPr>
        <p:spPr/>
      </p:sp>
      <p:sp>
        <p:nvSpPr>
          <p:cNvPr id="1224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a host failure, VMs are assigned to other hosts with unreserved capacity, with the highest priority VMs placed first. The process continues to those VMs with lower priority until all have been placed or no more cluster capacity is available to meet the reservations or memory overhead of the VMs. A host then restarts the VMs assigned to it in priority order.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insufficient resources exist, vSphere HA waits for more unreserved capacity to become available, for example, because of a host coming back online, and then retries the placement of these VMs. To reduce the chance of this situation occurring, configure vSphere HA admission control to reserve more resources for failures. With admission control, you can control the amount of cluster capacity that is reserved by VMs, which is unavailable to meet the reservations and memory overhead of other VMs if a failure occurs.</a:t>
            </a:r>
          </a:p>
        </p:txBody>
      </p:sp>
      <p:sp>
        <p:nvSpPr>
          <p:cNvPr id="12247" name="Slide number"/>
          <p:cNvSpPr>
            <a:spLocks noGrp="1"/>
          </p:cNvSpPr>
          <p:nvPr>
            <p:ph type="sldNum" sz="quarter" idx="10"/>
          </p:nvPr>
        </p:nvSpPr>
        <p:spPr/>
        <p:txBody>
          <a:bodyPr/>
          <a:lstStyle/>
          <a:p>
            <a:fld id="{C18812F0-6685-476B-B832-AFB48F091983}" type="slidenum">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9" name="Slide preview"/>
          <p:cNvSpPr>
            <a:spLocks noGrp="1" noRot="1" noChangeAspect="1"/>
          </p:cNvSpPr>
          <p:nvPr>
            <p:ph type="sldImg"/>
          </p:nvPr>
        </p:nvSpPr>
        <p:spPr/>
      </p:sp>
      <p:sp>
        <p:nvSpPr>
          <p:cNvPr id="12250" name="Notes"/>
          <p:cNvSpPr>
            <a:spLocks noGrp="1"/>
          </p:cNvSpPr>
          <p:nvPr>
            <p:ph type="body" idx="1"/>
          </p:nvPr>
        </p:nvSpPr>
        <p:spPr/>
        <p:txBody>
          <a:bodyPr wrap="square" rtlCol="0"/>
          <a:lstStyle/>
          <a:p>
            <a:pPr marL="0" indent="0">
              <a:buNone/>
            </a:pPr>
            <a:endParaRPr/>
          </a:p>
        </p:txBody>
      </p:sp>
      <p:sp>
        <p:nvSpPr>
          <p:cNvPr id="12251" name="Slide number"/>
          <p:cNvSpPr>
            <a:spLocks noGrp="1"/>
          </p:cNvSpPr>
          <p:nvPr>
            <p:ph type="sldNum" sz="quarter" idx="10"/>
          </p:nvPr>
        </p:nvSpPr>
        <p:spPr/>
        <p:txBody>
          <a:bodyPr/>
          <a:lstStyle/>
          <a:p>
            <a:fld id="{C18812F0-6685-476B-B832-AFB48F091983}" type="slidenum">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4" name="Slide preview"/>
          <p:cNvSpPr>
            <a:spLocks noGrp="1" noRot="1" noChangeAspect="1"/>
          </p:cNvSpPr>
          <p:nvPr>
            <p:ph type="sldImg"/>
          </p:nvPr>
        </p:nvSpPr>
        <p:spPr/>
      </p:sp>
      <p:sp>
        <p:nvSpPr>
          <p:cNvPr id="1225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https://vmware.bravais.com/s/JDg7NJ3DjVli7r6FiMQ0</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2256" name="Slide number"/>
          <p:cNvSpPr>
            <a:spLocks noGrp="1"/>
          </p:cNvSpPr>
          <p:nvPr>
            <p:ph type="sldNum" sz="quarter" idx="10"/>
          </p:nvPr>
        </p:nvSpPr>
        <p:spPr/>
        <p:txBody>
          <a:bodyPr/>
          <a:lstStyle/>
          <a:p>
            <a:fld id="{C18812F0-6685-476B-B832-AFB48F091983}" type="slidenum">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8" name="Slide preview"/>
          <p:cNvSpPr>
            <a:spLocks noGrp="1" noRot="1" noChangeAspect="1"/>
          </p:cNvSpPr>
          <p:nvPr>
            <p:ph type="sldImg"/>
          </p:nvPr>
        </p:nvSpPr>
        <p:spPr/>
      </p:sp>
      <p:sp>
        <p:nvSpPr>
          <p:cNvPr id="12259"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following network maintenance suggestions can help you avoid the false detection of host failure and network isolation because of dropped vSphere HA heartbeats:</a:t>
            </a:r>
          </a:p>
          <a:p>
            <a:pPr>
              <a:buFont typeface="Arial" pitchFamily="34" charset="0"/>
              <a:buChar char="•"/>
            </a:pPr>
            <a:r>
              <a:t>Changing your network hardware or networking settings can interrupt the heartbeats used by vSphere HA to detect host failures, and might result in unwanted attempts to fail over VMs. When changing the management or vSAN networks of the hosts in the vSphere HA-enabled cluster, suspend host monitoring and place the host in maintenance mode.</a:t>
            </a:r>
          </a:p>
          <a:p>
            <a:pPr>
              <a:buFont typeface="Arial" pitchFamily="34" charset="0"/>
              <a:buChar char="•"/>
            </a:pPr>
            <a:r>
              <a:t>Disabling host monitoring is required only when modifying virtual networking components and properties that involve the VMkernel ports configured for the Management or vSAN traffic, which are used by the vSphere HA networking heartbeat service.</a:t>
            </a:r>
          </a:p>
          <a:p>
            <a:pPr>
              <a:buFont typeface="Arial" pitchFamily="34" charset="0"/>
              <a:buChar char="•"/>
            </a:pPr>
            <a:r>
              <a:t>After you change the networking configuration on ESXi hosts, for example, adding port groups, removing virtual switches, or suspending host monitoring, you must reconfigure vSphere HA on all hosts in the cluster. This reconfiguration causes the network information to be reinspected. Then, you must reenable host monitoring.</a:t>
            </a:r>
          </a:p>
        </p:txBody>
      </p:sp>
      <p:sp>
        <p:nvSpPr>
          <p:cNvPr id="12260" name="Slide number"/>
          <p:cNvSpPr>
            <a:spLocks noGrp="1"/>
          </p:cNvSpPr>
          <p:nvPr>
            <p:ph type="sldNum" sz="quarter" idx="10"/>
          </p:nvPr>
        </p:nvSpPr>
        <p:spPr/>
        <p:txBody>
          <a:bodyPr/>
          <a:lstStyle/>
          <a:p>
            <a:fld id="{C18812F0-6685-476B-B832-AFB48F091983}" type="slidenum">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2" name="Slide preview"/>
          <p:cNvSpPr>
            <a:spLocks noGrp="1" noRot="1" noChangeAspect="1"/>
          </p:cNvSpPr>
          <p:nvPr>
            <p:ph type="sldImg"/>
          </p:nvPr>
        </p:nvSpPr>
        <p:spPr/>
      </p:sp>
      <p:sp>
        <p:nvSpPr>
          <p:cNvPr id="1226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cluster or its hosts can experience configuration issues and other errors that adversely affect proper vSphere HA operation. You can monitor these errors on the Configuration Issues page.</a:t>
            </a:r>
          </a:p>
        </p:txBody>
      </p:sp>
      <p:sp>
        <p:nvSpPr>
          <p:cNvPr id="12264" name="Slide number"/>
          <p:cNvSpPr>
            <a:spLocks noGrp="1"/>
          </p:cNvSpPr>
          <p:nvPr>
            <p:ph type="sldNum" sz="quarter" idx="10"/>
          </p:nvPr>
        </p:nvSpPr>
        <p:spPr/>
        <p:txBody>
          <a:bodyPr/>
          <a:lstStyle/>
          <a:p>
            <a:fld id="{C18812F0-6685-476B-B832-AFB48F091983}" type="slidenum">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5" name="Slide preview"/>
          <p:cNvSpPr>
            <a:spLocks noGrp="1" noRot="1" noChangeAspect="1"/>
          </p:cNvSpPr>
          <p:nvPr>
            <p:ph type="sldImg"/>
          </p:nvPr>
        </p:nvSpPr>
        <p:spPr/>
      </p:sp>
      <p:sp>
        <p:nvSpPr>
          <p:cNvPr id="1226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vSphere HA performs failover and restarts VMs on different hosts, its first priority is the immediate availability of all VMs. After the VMs are restarted, the hosts in which they were powered on are usually heavily loaded, and other hosts are comparatively lightly loaded. vSphere DRS helps to balance the load across hosts in the cluster.</a:t>
            </a:r>
          </a:p>
        </p:txBody>
      </p:sp>
      <p:sp>
        <p:nvSpPr>
          <p:cNvPr id="12267" name="Slide number"/>
          <p:cNvSpPr>
            <a:spLocks noGrp="1"/>
          </p:cNvSpPr>
          <p:nvPr>
            <p:ph type="sldNum" sz="quarter" idx="10"/>
          </p:nvPr>
        </p:nvSpPr>
        <p:spPr/>
        <p:txBody>
          <a:bodyPr/>
          <a:lstStyle/>
          <a:p>
            <a:fld id="{C18812F0-6685-476B-B832-AFB48F091983}" type="slidenum">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 name="Slide preview"/>
          <p:cNvSpPr>
            <a:spLocks noGrp="1" noRot="1" noChangeAspect="1"/>
          </p:cNvSpPr>
          <p:nvPr>
            <p:ph type="sldImg"/>
          </p:nvPr>
        </p:nvSpPr>
        <p:spPr/>
      </p:sp>
      <p:sp>
        <p:nvSpPr>
          <p:cNvPr id="1196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Cluster Quickstart workflow guides you through the deployment process for clusters. It covers every aspect of the initial configuration, such as host, network, and vSphere settings. With Cluster Quickstart, you can also add additional hosts to a cluster as part of the ongoing expansion of clusters.</a:t>
            </a:r>
            <a:br/>
            <a:r>
              <a:rPr lang="en-GB" sz="1200" dirty="0">
                <a:solidFill>
                  <a:srgbClr val="000000"/>
                </a:solidFill>
                <a:latin typeface="Times New Roman" panose="02020603050405020304" pitchFamily="18" charset="0"/>
                <a:cs typeface="Times New Roman" panose="02020603050405020304" pitchFamily="18" charset="0"/>
              </a:rPr>
              <a:t>Cluster Quickstart reduces the time it takes to configure a cluster.</a:t>
            </a:r>
          </a:p>
          <a:p>
            <a:pPr marL="0" lvl="0" indent="0">
              <a:spcBef>
                <a:spcPts val="0"/>
              </a:spcBef>
              <a:spcAft>
                <a:spcPts val="0"/>
              </a:spcAft>
              <a:buNone/>
            </a:pPr>
            <a:r>
              <a:rPr lang="en-US" sz="2000" dirty="0">
                <a:solidFill>
                  <a:schemeClr val="tx2"/>
                </a:solidFill>
                <a:cs typeface="Calibri" pitchFamily="34" charset="0"/>
              </a:rPr>
              <a:t>The workflow includes the following tasks:</a:t>
            </a:r>
          </a:p>
          <a:p>
            <a:pPr>
              <a:buFont typeface="Arial" pitchFamily="34" charset="0"/>
              <a:buChar char="•"/>
            </a:pPr>
            <a:r>
              <a:t>Setting up services such as vSphere HA and vSAN</a:t>
            </a:r>
          </a:p>
          <a:p>
            <a:pPr>
              <a:buFont typeface="Arial" pitchFamily="34" charset="0"/>
              <a:buChar char="•"/>
            </a:pPr>
            <a:r>
              <a:t>Verifying hardware and software compatibility</a:t>
            </a:r>
          </a:p>
          <a:p>
            <a:pPr>
              <a:buFont typeface="Arial" pitchFamily="34" charset="0"/>
              <a:buChar char="•"/>
            </a:pPr>
            <a:r>
              <a:t>Deploying Virtual Distributed Switches</a:t>
            </a:r>
          </a:p>
          <a:p>
            <a:pPr>
              <a:buFont typeface="Arial" pitchFamily="34" charset="0"/>
              <a:buChar char="•"/>
            </a:pPr>
            <a:r>
              <a:t>Configuring network settings for vSphere vMotion and vSAN</a:t>
            </a:r>
          </a:p>
          <a:p>
            <a:pPr>
              <a:buFont typeface="Arial" pitchFamily="34" charset="0"/>
              <a:buChar char="•"/>
            </a:pPr>
            <a:r>
              <a:t>Creating a vSAN stretched cluster or vSAN fault domains</a:t>
            </a:r>
          </a:p>
          <a:p>
            <a:pPr>
              <a:buFont typeface="Arial" pitchFamily="34" charset="0"/>
              <a:buChar char="•"/>
            </a:pPr>
            <a:r>
              <a:t>Ensuring consistent NTP configuration across the cluster</a:t>
            </a:r>
          </a:p>
          <a:p>
            <a:pPr marL="0" lvl="0" indent="0">
              <a:spcBef>
                <a:spcPts val="0"/>
              </a:spcBef>
              <a:spcAft>
                <a:spcPts val="0"/>
              </a:spcAft>
              <a:buNone/>
            </a:pPr>
            <a:r>
              <a:rPr lang="en-US" sz="2000" dirty="0">
                <a:solidFill>
                  <a:schemeClr val="tx2"/>
                </a:solidFill>
                <a:cs typeface="Calibri" pitchFamily="34" charset="0"/>
              </a:rPr>
              <a:t>The Cluster quickstart page provides workflow cards for configuring your new cluster:</a:t>
            </a:r>
          </a:p>
          <a:p>
            <a:pPr>
              <a:buFont typeface="Arial" pitchFamily="34" charset="0"/>
              <a:buChar char="•"/>
            </a:pPr>
            <a:r>
              <a:t>Cluster basics: Lists the services that you have already enabled and provides an option for editing the cluster's name.</a:t>
            </a:r>
          </a:p>
          <a:p>
            <a:pPr>
              <a:buFont typeface="Arial" pitchFamily="34" charset="0"/>
              <a:buChar char="•"/>
            </a:pPr>
            <a:r>
              <a:t>Add hosts: Adds ESXi hosts to the cluster. These hosts must already be present in the inventory. After hosts are added, the workflow shows the total number of hosts that are present in the cluster and provides health check validation for those hosts. At the start, this workflow is empty.</a:t>
            </a:r>
          </a:p>
          <a:p>
            <a:pPr>
              <a:buFont typeface="Arial" pitchFamily="34" charset="0"/>
              <a:buChar char="•"/>
            </a:pPr>
            <a:r>
              <a:t>Configure cluster: Informs you about what can be automatically configured, provides details on configuration mismatch, and reports cluster health results through the vSAN health service even after the cluster is configured.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information about creating clusters, see </a:t>
            </a:r>
            <a:r>
              <a:rPr lang="en-US" sz="2000" i="1" dirty="0">
                <a:solidFill>
                  <a:srgbClr val="000000"/>
                </a:solidFill>
                <a:latin typeface="Times New Roman" panose="02020603050405020304" pitchFamily="18" charset="0"/>
                <a:cs typeface="Courier New" pitchFamily="49" charset="0"/>
              </a:rPr>
              <a:t>vCenter Server and Host Management</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https://docs.vmware.com/en/VMware-vSphere/7.0/com.vmware.vsphere.vcenterhost.doc/GUID-3B5AF2B1-C534-4426-B97A-D14019A8010F.html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962"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8" name="Slide preview"/>
          <p:cNvSpPr>
            <a:spLocks noGrp="1" noRot="1" noChangeAspect="1"/>
          </p:cNvSpPr>
          <p:nvPr>
            <p:ph type="sldImg"/>
          </p:nvPr>
        </p:nvSpPr>
        <p:spPr/>
      </p:sp>
      <p:sp>
        <p:nvSpPr>
          <p:cNvPr id="12269" name="Notes"/>
          <p:cNvSpPr>
            <a:spLocks noGrp="1"/>
          </p:cNvSpPr>
          <p:nvPr>
            <p:ph type="body" idx="1"/>
          </p:nvPr>
        </p:nvSpPr>
        <p:spPr/>
        <p:txBody>
          <a:bodyPr wrap="square" rtlCol="0"/>
          <a:lstStyle/>
          <a:p>
            <a:pPr marL="0" indent="0">
              <a:buNone/>
            </a:pPr>
            <a:endParaRPr/>
          </a:p>
        </p:txBody>
      </p:sp>
      <p:sp>
        <p:nvSpPr>
          <p:cNvPr id="12270" name="Slide number"/>
          <p:cNvSpPr>
            <a:spLocks noGrp="1"/>
          </p:cNvSpPr>
          <p:nvPr>
            <p:ph type="sldNum" sz="quarter" idx="10"/>
          </p:nvPr>
        </p:nvSpPr>
        <p:spPr/>
        <p:txBody>
          <a:bodyPr/>
          <a:lstStyle/>
          <a:p>
            <a:fld id="{C18812F0-6685-476B-B832-AFB48F091983}" type="slidenum">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1" name="Slide preview"/>
          <p:cNvSpPr>
            <a:spLocks noGrp="1" noRot="1" noChangeAspect="1"/>
          </p:cNvSpPr>
          <p:nvPr>
            <p:ph type="sldImg"/>
          </p:nvPr>
        </p:nvSpPr>
        <p:spPr/>
      </p:sp>
      <p:sp>
        <p:nvSpPr>
          <p:cNvPr id="12272" name="Notes"/>
          <p:cNvSpPr>
            <a:spLocks noGrp="1"/>
          </p:cNvSpPr>
          <p:nvPr>
            <p:ph type="body" idx="1"/>
          </p:nvPr>
        </p:nvSpPr>
        <p:spPr/>
        <p:txBody>
          <a:bodyPr wrap="square" rtlCol="0"/>
          <a:lstStyle/>
          <a:p>
            <a:pPr marL="0" indent="0">
              <a:buNone/>
            </a:pPr>
            <a:endParaRPr/>
          </a:p>
        </p:txBody>
      </p:sp>
      <p:sp>
        <p:nvSpPr>
          <p:cNvPr id="12273" name="Slide number"/>
          <p:cNvSpPr>
            <a:spLocks noGrp="1"/>
          </p:cNvSpPr>
          <p:nvPr>
            <p:ph type="sldNum" sz="quarter" idx="10"/>
          </p:nvPr>
        </p:nvSpPr>
        <p:spPr/>
        <p:txBody>
          <a:bodyPr/>
          <a:lstStyle/>
          <a:p>
            <a:fld id="{C18812F0-6685-476B-B832-AFB48F091983}" type="slidenum">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5" name="Slide preview"/>
          <p:cNvSpPr>
            <a:spLocks noGrp="1" noRot="1" noChangeAspect="1"/>
          </p:cNvSpPr>
          <p:nvPr>
            <p:ph type="sldImg"/>
          </p:nvPr>
        </p:nvSpPr>
        <p:spPr/>
      </p:sp>
      <p:sp>
        <p:nvSpPr>
          <p:cNvPr id="12276" name="Notes"/>
          <p:cNvSpPr>
            <a:spLocks noGrp="1"/>
          </p:cNvSpPr>
          <p:nvPr>
            <p:ph type="body" idx="1"/>
          </p:nvPr>
        </p:nvSpPr>
        <p:spPr/>
        <p:txBody>
          <a:bodyPr wrap="square" rtlCol="0"/>
          <a:lstStyle/>
          <a:p>
            <a:pPr marL="0" indent="0">
              <a:buNone/>
            </a:pPr>
            <a:endParaRPr/>
          </a:p>
        </p:txBody>
      </p:sp>
      <p:sp>
        <p:nvSpPr>
          <p:cNvPr id="12277" name="Slide number"/>
          <p:cNvSpPr>
            <a:spLocks noGrp="1"/>
          </p:cNvSpPr>
          <p:nvPr>
            <p:ph type="sldNum" sz="quarter" idx="10"/>
          </p:nvPr>
        </p:nvSpPr>
        <p:spPr/>
        <p:txBody>
          <a:bodyPr/>
          <a:lstStyle/>
          <a:p>
            <a:fld id="{C18812F0-6685-476B-B832-AFB48F091983}" type="slidenum">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8" name="Slide preview"/>
          <p:cNvSpPr>
            <a:spLocks noGrp="1" noRot="1" noChangeAspect="1"/>
          </p:cNvSpPr>
          <p:nvPr>
            <p:ph type="sldImg"/>
          </p:nvPr>
        </p:nvSpPr>
        <p:spPr/>
      </p:sp>
      <p:sp>
        <p:nvSpPr>
          <p:cNvPr id="12279" name="Notes"/>
          <p:cNvSpPr>
            <a:spLocks noGrp="1"/>
          </p:cNvSpPr>
          <p:nvPr>
            <p:ph type="body" idx="1"/>
          </p:nvPr>
        </p:nvSpPr>
        <p:spPr/>
        <p:txBody>
          <a:bodyPr wrap="square" rtlCol="0"/>
          <a:lstStyle/>
          <a:p>
            <a:pPr marL="0" indent="0">
              <a:buNone/>
            </a:pPr>
            <a:endParaRPr/>
          </a:p>
        </p:txBody>
      </p:sp>
      <p:sp>
        <p:nvSpPr>
          <p:cNvPr id="12280" name="Slide number"/>
          <p:cNvSpPr>
            <a:spLocks noGrp="1"/>
          </p:cNvSpPr>
          <p:nvPr>
            <p:ph type="sldNum" sz="quarter" idx="10"/>
          </p:nvPr>
        </p:nvSpPr>
        <p:spPr/>
        <p:txBody>
          <a:bodyPr/>
          <a:lstStyle/>
          <a:p>
            <a:fld id="{C18812F0-6685-476B-B832-AFB48F091983}" type="slidenum">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2" name="Slide preview"/>
          <p:cNvSpPr>
            <a:spLocks noGrp="1" noRot="1" noChangeAspect="1"/>
          </p:cNvSpPr>
          <p:nvPr>
            <p:ph type="sldImg"/>
          </p:nvPr>
        </p:nvSpPr>
        <p:spPr/>
      </p:sp>
      <p:sp>
        <p:nvSpPr>
          <p:cNvPr id="1228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use vSphere Fault Tolerance for most mission-critical VMs. vSphere Fault Tolerance is built on the ESXi host platform.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protected VM is called the primary VM. The duplicate VM is called the secondary VM. The secondary VM is created and runs on a different host to the primary VM. The secondary VM’s execution is identical to that of the primary VM. The secondary VM can take over at any point without interruption and provide fault-tolerant protection.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primary VM and the secondary VM continuously monitor the status of each other to ensure that fault tolerance is maintained. A transparent failover occurs if the host running the primary VM fails, in which case the secondary VM is immediately activated to replace the primary VM. A new secondary VM is created and started, and fault tolerance redundancy is reestablished automatically. If the host running the secondary VM fails, the secondary VM is also immediately replaced. In either case, users experience no interruption in service and no loss of data.</a:t>
            </a:r>
          </a:p>
        </p:txBody>
      </p:sp>
      <p:sp>
        <p:nvSpPr>
          <p:cNvPr id="12284" name="Slide number"/>
          <p:cNvSpPr>
            <a:spLocks noGrp="1"/>
          </p:cNvSpPr>
          <p:nvPr>
            <p:ph type="sldNum" sz="quarter" idx="10"/>
          </p:nvPr>
        </p:nvSpPr>
        <p:spPr/>
        <p:txBody>
          <a:bodyPr/>
          <a:lstStyle/>
          <a:p>
            <a:fld id="{C18812F0-6685-476B-B832-AFB48F091983}" type="slidenum">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5" name="Slide preview"/>
          <p:cNvSpPr>
            <a:spLocks noGrp="1" noRot="1" noChangeAspect="1"/>
          </p:cNvSpPr>
          <p:nvPr>
            <p:ph type="sldImg"/>
          </p:nvPr>
        </p:nvSpPr>
        <p:spPr/>
      </p:sp>
      <p:sp>
        <p:nvSpPr>
          <p:cNvPr id="1228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use vSphere Fault Tolerance with vSphere DRS only when the Enhanced vMotion Compatibility feature is enabled.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enable EVC mode on a cluster, vSphere DRS makes the initial placement recommendations for fault-tolerant VMs, and you can assign a vSphere DRS automation level to primary VMs. The secondary VM always assumes the same setting as its associated primary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vSphere Fault Tolerance is used for VMs in a cluster that has EVC mode disabled, the fault-tolerant VMs are given the disabled vSphere DRS automation level. In such a cluster, each primary VM is powered on only on its registered host, and its secondary VM is automatically placed.</a:t>
            </a:r>
          </a:p>
        </p:txBody>
      </p:sp>
      <p:sp>
        <p:nvSpPr>
          <p:cNvPr id="12287" name="Slide number"/>
          <p:cNvSpPr>
            <a:spLocks noGrp="1"/>
          </p:cNvSpPr>
          <p:nvPr>
            <p:ph type="sldNum" sz="quarter" idx="10"/>
          </p:nvPr>
        </p:nvSpPr>
        <p:spPr/>
        <p:txBody>
          <a:bodyPr/>
          <a:lstStyle/>
          <a:p>
            <a:fld id="{C18812F0-6685-476B-B832-AFB48F091983}" type="slidenum">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preview"/>
          <p:cNvSpPr>
            <a:spLocks noGrp="1" noRot="1" noChangeAspect="1"/>
          </p:cNvSpPr>
          <p:nvPr>
            <p:ph type="sldImg"/>
          </p:nvPr>
        </p:nvSpPr>
        <p:spPr/>
      </p:sp>
      <p:sp>
        <p:nvSpPr>
          <p:cNvPr id="1229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fault-tolerant VM and its secondary copy are not allowed to run on the same host. This restriction ensures that a host failure cannot result in the loss of both VMs.</a:t>
            </a:r>
          </a:p>
        </p:txBody>
      </p:sp>
      <p:sp>
        <p:nvSpPr>
          <p:cNvPr id="12291" name="Slide number"/>
          <p:cNvSpPr>
            <a:spLocks noGrp="1"/>
          </p:cNvSpPr>
          <p:nvPr>
            <p:ph type="sldNum" sz="quarter" idx="10"/>
          </p:nvPr>
        </p:nvSpPr>
        <p:spPr/>
        <p:txBody>
          <a:bodyPr/>
          <a:lstStyle/>
          <a:p>
            <a:fld id="{C18812F0-6685-476B-B832-AFB48F091983}" type="slidenum">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Slide preview"/>
          <p:cNvSpPr>
            <a:spLocks noGrp="1" noRot="1" noChangeAspect="1"/>
          </p:cNvSpPr>
          <p:nvPr>
            <p:ph type="sldImg"/>
          </p:nvPr>
        </p:nvSpPr>
        <p:spPr/>
      </p:sp>
      <p:sp>
        <p:nvSpPr>
          <p:cNvPr id="1229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Fault Tolerance provides failover redundancy by creating two full VM copies. The VM files can be placed on the same datastore. However, VMware place these files on separate datastores to provide recovery from datastore failures.</a:t>
            </a:r>
          </a:p>
        </p:txBody>
      </p:sp>
      <p:sp>
        <p:nvSpPr>
          <p:cNvPr id="12295" name="Slide number"/>
          <p:cNvSpPr>
            <a:spLocks noGrp="1"/>
          </p:cNvSpPr>
          <p:nvPr>
            <p:ph type="sldNum" sz="quarter" idx="10"/>
          </p:nvPr>
        </p:nvSpPr>
        <p:spPr/>
        <p:txBody>
          <a:bodyPr/>
          <a:lstStyle/>
          <a:p>
            <a:fld id="{C18812F0-6685-476B-B832-AFB48F091983}" type="slidenum">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Slide preview"/>
          <p:cNvSpPr>
            <a:spLocks noGrp="1" noRot="1" noChangeAspect="1"/>
          </p:cNvSpPr>
          <p:nvPr>
            <p:ph type="sldImg"/>
          </p:nvPr>
        </p:nvSpPr>
        <p:spPr/>
      </p:sp>
      <p:sp>
        <p:nvSpPr>
          <p:cNvPr id="1229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 https://vmware.bravais.com/s/a8GAXMVDFHxWLstdhM1G</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2300" name="Slide number"/>
          <p:cNvSpPr>
            <a:spLocks noGrp="1"/>
          </p:cNvSpPr>
          <p:nvPr>
            <p:ph type="sldNum" sz="quarter" idx="10"/>
          </p:nvPr>
        </p:nvSpPr>
        <p:spPr/>
        <p:txBody>
          <a:bodyPr/>
          <a:lstStyle/>
          <a:p>
            <a:fld id="{C18812F0-6685-476B-B832-AFB48F091983}" type="slidenum">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3" name="Slide preview"/>
          <p:cNvSpPr>
            <a:spLocks noGrp="1" noRot="1" noChangeAspect="1"/>
          </p:cNvSpPr>
          <p:nvPr>
            <p:ph type="sldImg"/>
          </p:nvPr>
        </p:nvSpPr>
        <p:spPr/>
      </p:sp>
      <p:sp>
        <p:nvSpPr>
          <p:cNvPr id="1230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https://vmware.bravais.com/s/XM1mrfVGU5vPd6HVfBfv</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2305" name="Slide number"/>
          <p:cNvSpPr>
            <a:spLocks noGrp="1"/>
          </p:cNvSpPr>
          <p:nvPr>
            <p:ph type="sldNum" sz="quarter" idx="10"/>
          </p:nvPr>
        </p:nvSpPr>
        <p:spPr/>
        <p:txBody>
          <a:bodyPr/>
          <a:lstStyle/>
          <a:p>
            <a:fld id="{C18812F0-6685-476B-B832-AFB48F091983}" type="slidenum">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customXml" Target="../ink/ink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3"/>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rPr lang="en-US" dirty="0"/>
              <a:t>Click to edit Master title style</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 © 2020 VMware, Inc.</a:t>
            </a:r>
          </a:p>
        </p:txBody>
      </p:sp>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 xmlns:a16="http://schemas.microsoft.com/office/drawing/2014/main" xmlns:a14="http://schemas.microsoft.com/office/drawing/2010/main">
          <p:pic>
            <p:nvPicPr>
              <p:cNvPr id="37" name="Ink 36">
                <a:extLst>
                  <a:ext uri="{FF2B5EF4-FFF2-40B4-BE49-F238E27FC236}">
                    <a16:creationId xmlns:a16="http://schemas.microsoft.com/office/drawing/2014/main" id="{CFEB676F-F7B5-4486-A265-8D3830C84F4C}"/>
                  </a:ext>
                </a:extLst>
              </p:cNvPr>
              <p:cNvPicPr/>
              <p:nvPr/>
            </p:nvPicPr>
            <p:blipFill>
              <a:blip r:embed="rId5"/>
              <a:stretch>
                <a:fillRect/>
              </a:stretch>
            </p:blipFill>
            <p:spPr>
              <a:xfrm>
                <a:off x="9858081" y="4877099"/>
                <a:ext cx="7920" cy="7920"/>
              </a:xfrm>
              <a:prstGeom prst="rect">
                <a:avLst/>
              </a:prstGeom>
            </p:spPr>
          </p:pic>
        </mc:Fallback>
      </mc:AlternateContent>
      <p:sp>
        <p:nvSpPr>
          <p:cNvPr id="3" name="Content Placeholder 2"/>
          <p:cNvSpPr>
            <a:spLocks noGrp="1"/>
          </p:cNvSpPr>
          <p:nvPr>
            <p:ph sz="quarter" idx="11" hasCustomPrompt="1"/>
          </p:nvPr>
        </p:nvSpPr>
        <p:spPr>
          <a:xfrm>
            <a:off x="6096000" y="3965135"/>
            <a:ext cx="5181409" cy="692625"/>
          </a:xfrm>
        </p:spPr>
        <p:txBody>
          <a:bodyPr anchor="b" anchorCtr="0"/>
          <a:lstStyle>
            <a:lvl1pPr marL="0" marR="0" indent="1614488" algn="r" defTabSz="808038" rtl="0" eaLnBrk="1" fontAlgn="auto" latinLnBrk="0" hangingPunct="1">
              <a:lnSpc>
                <a:spcPct val="90000"/>
              </a:lnSpc>
              <a:spcBef>
                <a:spcPts val="1200"/>
              </a:spcBef>
              <a:spcAft>
                <a:spcPts val="0"/>
              </a:spcAft>
              <a:buClrTx/>
              <a:buSzPct val="90000"/>
              <a:buFontTx/>
              <a:buNone/>
              <a:tabLst/>
              <a:defRPr lang="en-GB" sz="2400" kern="1200" baseline="0" dirty="0">
                <a:solidFill>
                  <a:schemeClr val="tx1"/>
                </a:solidFill>
                <a:latin typeface="+mj-lt"/>
                <a:ea typeface="+mn-ea"/>
                <a:cs typeface="+mn-cs"/>
              </a:defRPr>
            </a:lvl1pPr>
          </a:lstStyle>
          <a:p>
            <a:pPr marL="0" marR="0" lvl="0" indent="0" algn="l" defTabSz="914400" rtl="0" eaLnBrk="1" fontAlgn="auto" latinLnBrk="0" hangingPunct="1">
              <a:lnSpc>
                <a:spcPct val="90000"/>
              </a:lnSpc>
              <a:spcBef>
                <a:spcPts val="1200"/>
              </a:spcBef>
              <a:spcAft>
                <a:spcPts val="0"/>
              </a:spcAft>
              <a:buClrTx/>
              <a:buSzPct val="90000"/>
              <a:buFontTx/>
              <a:buNone/>
              <a:tabLst/>
              <a:defRPr/>
            </a:pPr>
            <a:r>
              <a:rPr lang="en-US" dirty="0"/>
              <a:t>Module #</a:t>
            </a:r>
            <a:endParaRPr lang="en-GB" dirty="0"/>
          </a:p>
        </p:txBody>
      </p:sp>
    </p:spTree>
    <p:custDataLst>
      <p:tags r:id="rId1"/>
    </p:custDataLst>
    <p:extLst>
      <p:ext uri="{BB962C8B-B14F-4D97-AF65-F5344CB8AC3E}">
        <p14:creationId xmlns:p14="http://schemas.microsoft.com/office/powerpoint/2010/main" val="33833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_Animation">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Graphic 4">
            <a:extLst>
              <a:ext uri="{FF2B5EF4-FFF2-40B4-BE49-F238E27FC236}">
                <a16:creationId xmlns:a16="http://schemas.microsoft.com/office/drawing/2014/main" id="{967419C8-2C01-4E40-8A3C-A391DC0FCE95}"/>
              </a:ext>
            </a:extLst>
          </p:cNvPr>
          <p:cNvSpPr/>
          <p:nvPr userDrawn="1"/>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Tree>
    <p:custDataLst>
      <p:tags r:id="rId1"/>
    </p:custDataLst>
    <p:extLst>
      <p:ext uri="{BB962C8B-B14F-4D97-AF65-F5344CB8AC3E}">
        <p14:creationId xmlns:p14="http://schemas.microsoft.com/office/powerpoint/2010/main" val="115209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Six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63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42779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2"/>
          <p:cNvSpPr>
            <a:spLocks noGrp="1"/>
          </p:cNvSpPr>
          <p:nvPr>
            <p:ph sz="half" idx="11"/>
          </p:nvPr>
        </p:nvSpPr>
        <p:spPr>
          <a:xfrm>
            <a:off x="6096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Content Placeholder 3"/>
          <p:cNvSpPr>
            <a:spLocks noGrp="1"/>
          </p:cNvSpPr>
          <p:nvPr>
            <p:ph sz="half" idx="12"/>
          </p:nvPr>
        </p:nvSpPr>
        <p:spPr>
          <a:xfrm>
            <a:off x="7946399"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8" name="Content Placeholder 2"/>
          <p:cNvSpPr>
            <a:spLocks noGrp="1"/>
          </p:cNvSpPr>
          <p:nvPr>
            <p:ph sz="half" idx="13"/>
          </p:nvPr>
        </p:nvSpPr>
        <p:spPr>
          <a:xfrm>
            <a:off x="42780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Footer Placeholder 8">
            <a:extLst>
              <a:ext uri="{FF2B5EF4-FFF2-40B4-BE49-F238E27FC236}">
                <a16:creationId xmlns:a16="http://schemas.microsoft.com/office/drawing/2014/main" id="{10AAE179-ACC5-47B4-993F-CFFC46783022}"/>
              </a:ext>
            </a:extLst>
          </p:cNvPr>
          <p:cNvSpPr>
            <a:spLocks noGrp="1"/>
          </p:cNvSpPr>
          <p:nvPr>
            <p:ph type="ftr" sz="quarter" idx="14"/>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61940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Four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139315"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609600"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3"/>
          <p:cNvSpPr>
            <a:spLocks noGrp="1"/>
          </p:cNvSpPr>
          <p:nvPr>
            <p:ph sz="half" idx="11"/>
          </p:nvPr>
        </p:nvSpPr>
        <p:spPr>
          <a:xfrm>
            <a:off x="6139315"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FEF8E274-A9A5-414C-9A38-2C70B85B4A76}"/>
              </a:ext>
            </a:extLst>
          </p:cNvPr>
          <p:cNvSpPr>
            <a:spLocks noGrp="1"/>
          </p:cNvSpPr>
          <p:nvPr>
            <p:ph type="ftr" sz="quarter" idx="12"/>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212714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77821" y="914400"/>
            <a:ext cx="7308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515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8296" y="914400"/>
            <a:ext cx="3636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ntentAnd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7704" y="914400"/>
            <a:ext cx="796826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8894618" y="914400"/>
            <a:ext cx="2689678" cy="2161309"/>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endParaRPr lang="en-US" dirty="0"/>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627748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TextAndTwoImages">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74270"/>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4" name="Content Placeholder 2">
            <a:extLst>
              <a:ext uri="{FF2B5EF4-FFF2-40B4-BE49-F238E27FC236}">
                <a16:creationId xmlns:a16="http://schemas.microsoft.com/office/drawing/2014/main" id="{78595B2F-83D4-4BAA-AEEA-53369D32A948}"/>
              </a:ext>
            </a:extLst>
          </p:cNvPr>
          <p:cNvSpPr>
            <a:spLocks noGrp="1"/>
          </p:cNvSpPr>
          <p:nvPr>
            <p:ph sz="half" idx="13" hasCustomPrompt="1"/>
          </p:nvPr>
        </p:nvSpPr>
        <p:spPr>
          <a:xfrm>
            <a:off x="609600" y="4004042"/>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Title 1">
            <a:extLst>
              <a:ext uri="{FF2B5EF4-FFF2-40B4-BE49-F238E27FC236}">
                <a16:creationId xmlns:a16="http://schemas.microsoft.com/office/drawing/2014/main" id="{0F113682-DB3B-41F9-9E40-9743882FDAB3}"/>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6" name="Footer Placeholder 4">
            <a:extLst>
              <a:ext uri="{FF2B5EF4-FFF2-40B4-BE49-F238E27FC236}">
                <a16:creationId xmlns:a16="http://schemas.microsoft.com/office/drawing/2014/main" id="{9FA4EACB-49C2-416E-B993-25DB8CB2D45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93488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tDoubl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19027" y="1563119"/>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3" name="Content Placeholder 2"/>
          <p:cNvSpPr>
            <a:spLocks noGrp="1"/>
          </p:cNvSpPr>
          <p:nvPr>
            <p:ph idx="1" hasCustomPrompt="1"/>
          </p:nvPr>
        </p:nvSpPr>
        <p:spPr>
          <a:xfrm>
            <a:off x="619027" y="914400"/>
            <a:ext cx="10949086" cy="587830"/>
          </a:xfrm>
        </p:spPr>
        <p:txBody>
          <a:bodyPr>
            <a:noAutofit/>
          </a:bodyPr>
          <a:lstStyle/>
          <a:p>
            <a:pPr lvl="0"/>
            <a:r>
              <a:rPr lang="en-US" dirty="0"/>
              <a:t>Click to edit Master text styles</a:t>
            </a:r>
          </a:p>
        </p:txBody>
      </p:sp>
      <p:sp>
        <p:nvSpPr>
          <p:cNvPr id="15" name="Content Placeholder 2">
            <a:extLst>
              <a:ext uri="{FF2B5EF4-FFF2-40B4-BE49-F238E27FC236}">
                <a16:creationId xmlns:a16="http://schemas.microsoft.com/office/drawing/2014/main" id="{A7BC4A29-B776-4F3B-AA96-0CFE3225A8EC}"/>
              </a:ext>
            </a:extLst>
          </p:cNvPr>
          <p:cNvSpPr>
            <a:spLocks noGrp="1"/>
          </p:cNvSpPr>
          <p:nvPr>
            <p:ph sz="half" idx="13" hasCustomPrompt="1"/>
          </p:nvPr>
        </p:nvSpPr>
        <p:spPr>
          <a:xfrm>
            <a:off x="619027" y="4329750"/>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16" name="Content Placeholder 2">
            <a:extLst>
              <a:ext uri="{FF2B5EF4-FFF2-40B4-BE49-F238E27FC236}">
                <a16:creationId xmlns:a16="http://schemas.microsoft.com/office/drawing/2014/main" id="{D01264D8-FBA6-40AA-8B49-28346DB7BBA4}"/>
              </a:ext>
            </a:extLst>
          </p:cNvPr>
          <p:cNvSpPr>
            <a:spLocks noGrp="1"/>
          </p:cNvSpPr>
          <p:nvPr>
            <p:ph idx="14" hasCustomPrompt="1"/>
          </p:nvPr>
        </p:nvSpPr>
        <p:spPr>
          <a:xfrm>
            <a:off x="619027" y="3669880"/>
            <a:ext cx="10949086" cy="587830"/>
          </a:xfrm>
        </p:spPr>
        <p:txBody>
          <a:bodyPr>
            <a:noAutofit/>
          </a:bodyPr>
          <a:lstStyle/>
          <a:p>
            <a:pPr lvl="0"/>
            <a:r>
              <a:rPr lang="en-US" dirty="0"/>
              <a:t>Click to edit Master text styles</a:t>
            </a:r>
          </a:p>
        </p:txBody>
      </p:sp>
      <p:sp>
        <p:nvSpPr>
          <p:cNvPr id="6" name="Title 1">
            <a:extLst>
              <a:ext uri="{FF2B5EF4-FFF2-40B4-BE49-F238E27FC236}">
                <a16:creationId xmlns:a16="http://schemas.microsoft.com/office/drawing/2014/main" id="{F6C866F9-C46F-4FAC-BD0F-64A8B64BA1F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F5717891-C086-478F-80C7-829FA89B5E45}"/>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989003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3517557"/>
            <a:ext cx="10972800" cy="2864193"/>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3" name="Content Placeholder 2"/>
          <p:cNvSpPr>
            <a:spLocks noGrp="1"/>
          </p:cNvSpPr>
          <p:nvPr>
            <p:ph idx="1" hasCustomPrompt="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tThreeThir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9027" y="923827"/>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4" name="Content Placeholder 2">
            <a:extLst>
              <a:ext uri="{FF2B5EF4-FFF2-40B4-BE49-F238E27FC236}">
                <a16:creationId xmlns:a16="http://schemas.microsoft.com/office/drawing/2014/main" id="{76A243F5-126C-4D10-AB8D-2B392834C4BF}"/>
              </a:ext>
            </a:extLst>
          </p:cNvPr>
          <p:cNvSpPr>
            <a:spLocks noGrp="1"/>
          </p:cNvSpPr>
          <p:nvPr>
            <p:ph idx="10" hasCustomPrompt="1"/>
          </p:nvPr>
        </p:nvSpPr>
        <p:spPr>
          <a:xfrm>
            <a:off x="619027" y="2754199"/>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5" name="Content Placeholder 2">
            <a:extLst>
              <a:ext uri="{FF2B5EF4-FFF2-40B4-BE49-F238E27FC236}">
                <a16:creationId xmlns:a16="http://schemas.microsoft.com/office/drawing/2014/main" id="{FAA9394B-966B-4647-838B-FBEFF7CD6FB2}"/>
              </a:ext>
            </a:extLst>
          </p:cNvPr>
          <p:cNvSpPr>
            <a:spLocks noGrp="1"/>
          </p:cNvSpPr>
          <p:nvPr>
            <p:ph idx="11" hasCustomPrompt="1"/>
          </p:nvPr>
        </p:nvSpPr>
        <p:spPr>
          <a:xfrm>
            <a:off x="619027" y="4583458"/>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6" name="Title 1">
            <a:extLst>
              <a:ext uri="{FF2B5EF4-FFF2-40B4-BE49-F238E27FC236}">
                <a16:creationId xmlns:a16="http://schemas.microsoft.com/office/drawing/2014/main" id="{77182B34-166A-48D1-B388-A2DD16484A09}"/>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0CC7F86C-CCF9-4A61-8C8E-920BE2046849}"/>
              </a:ext>
            </a:extLst>
          </p:cNvPr>
          <p:cNvSpPr>
            <a:spLocks noGrp="1"/>
          </p:cNvSpPr>
          <p:nvPr>
            <p:ph type="ftr" sz="quarter" idx="12"/>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946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F188E-2869-48D8-ABE0-0400E8619CD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rPr lang="en-US" dirty="0"/>
              <a:t>Click to edit Master title style</a:t>
            </a:r>
          </a:p>
        </p:txBody>
      </p:sp>
      <p:sp>
        <p:nvSpPr>
          <p:cNvPr id="8" name="TextBox 7">
            <a:extLst>
              <a:ext uri="{FF2B5EF4-FFF2-40B4-BE49-F238E27FC236}">
                <a16:creationId xmlns:a16="http://schemas.microsoft.com/office/drawing/2014/main" id="{220D0FA5-0FE7-4E63-8184-468E1E542227}"/>
              </a:ext>
            </a:extLst>
          </p:cNvPr>
          <p:cNvSpPr txBox="1"/>
          <p:nvPr userDrawn="1"/>
        </p:nvSpPr>
        <p:spPr>
          <a:xfrm>
            <a:off x="10031883" y="6530269"/>
            <a:ext cx="2335608" cy="210979"/>
          </a:xfrm>
          <a:prstGeom prst="rect">
            <a:avLst/>
          </a:prstGeom>
          <a:noFill/>
        </p:spPr>
        <p:txBody>
          <a:bodyPr wrap="square" lIns="0" tIns="0" rIns="0" bIns="0" rtlCol="0">
            <a:noAutofit/>
          </a:bodyPr>
          <a:lstStyle/>
          <a:p>
            <a:pPr algn="l">
              <a:lnSpc>
                <a:spcPct val="90000"/>
              </a:lnSpc>
            </a:pPr>
            <a:r>
              <a:rPr lang="en-US" sz="700" dirty="0">
                <a:solidFill>
                  <a:schemeClr val="bg1"/>
                </a:solidFill>
              </a:rPr>
              <a:t>© 2020</a:t>
            </a:r>
            <a:r>
              <a:rPr lang="en-US" sz="700" baseline="0" dirty="0">
                <a:solidFill>
                  <a:schemeClr val="bg1"/>
                </a:solidFill>
              </a:rPr>
              <a:t> VMware Inc. All rights reserved.</a:t>
            </a:r>
            <a:endParaRPr lang="en-US" sz="700" dirty="0">
              <a:solidFill>
                <a:schemeClr val="bg1"/>
              </a:solidFill>
            </a:endParaRP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89196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tFourQuarter">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20596" y="2292285"/>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6" name="Content Placeholder 2">
            <a:extLst>
              <a:ext uri="{FF2B5EF4-FFF2-40B4-BE49-F238E27FC236}">
                <a16:creationId xmlns:a16="http://schemas.microsoft.com/office/drawing/2014/main" id="{7BFE770C-7C64-4FF0-95E8-DBB90BBF2216}"/>
              </a:ext>
            </a:extLst>
          </p:cNvPr>
          <p:cNvSpPr>
            <a:spLocks noGrp="1"/>
          </p:cNvSpPr>
          <p:nvPr>
            <p:ph sz="half" idx="11" hasCustomPrompt="1"/>
          </p:nvPr>
        </p:nvSpPr>
        <p:spPr>
          <a:xfrm>
            <a:off x="619024" y="3679597"/>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7" name="Content Placeholder 2">
            <a:extLst>
              <a:ext uri="{FF2B5EF4-FFF2-40B4-BE49-F238E27FC236}">
                <a16:creationId xmlns:a16="http://schemas.microsoft.com/office/drawing/2014/main" id="{1A3F562B-B4D9-49F1-B4E7-BC66CD93BC3A}"/>
              </a:ext>
            </a:extLst>
          </p:cNvPr>
          <p:cNvSpPr>
            <a:spLocks noGrp="1"/>
          </p:cNvSpPr>
          <p:nvPr>
            <p:ph sz="half" idx="12" hasCustomPrompt="1"/>
          </p:nvPr>
        </p:nvSpPr>
        <p:spPr>
          <a:xfrm>
            <a:off x="620595" y="504975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4123804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09600" y="2756290"/>
            <a:ext cx="10972801" cy="3600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scriptionWithFourZon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4" name="Content Placeholder 3"/>
          <p:cNvSpPr>
            <a:spLocks noGrp="1"/>
          </p:cNvSpPr>
          <p:nvPr>
            <p:ph sz="half" idx="2" hasCustomPrompt="1"/>
          </p:nvPr>
        </p:nvSpPr>
        <p:spPr>
          <a:xfrm>
            <a:off x="6168396"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
        <p:nvSpPr>
          <p:cNvPr id="5" name="Content Placeholder 2">
            <a:extLst>
              <a:ext uri="{FF2B5EF4-FFF2-40B4-BE49-F238E27FC236}">
                <a16:creationId xmlns:a16="http://schemas.microsoft.com/office/drawing/2014/main" id="{A813663D-0F19-4C00-9E4F-E1E4E8E1A433}"/>
              </a:ext>
            </a:extLst>
          </p:cNvPr>
          <p:cNvSpPr>
            <a:spLocks noGrp="1"/>
          </p:cNvSpPr>
          <p:nvPr>
            <p:ph sz="half" idx="12" hasCustomPrompt="1"/>
          </p:nvPr>
        </p:nvSpPr>
        <p:spPr>
          <a:xfrm>
            <a:off x="609600"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7" name="Content Placeholder 3">
            <a:extLst>
              <a:ext uri="{FF2B5EF4-FFF2-40B4-BE49-F238E27FC236}">
                <a16:creationId xmlns:a16="http://schemas.microsoft.com/office/drawing/2014/main" id="{F787EB5D-B470-41A3-888E-19447B13F9D7}"/>
              </a:ext>
            </a:extLst>
          </p:cNvPr>
          <p:cNvSpPr>
            <a:spLocks noGrp="1"/>
          </p:cNvSpPr>
          <p:nvPr>
            <p:ph sz="half" idx="13" hasCustomPrompt="1"/>
          </p:nvPr>
        </p:nvSpPr>
        <p:spPr>
          <a:xfrm>
            <a:off x="6168396"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8" name="Title 1">
            <a:extLst>
              <a:ext uri="{FF2B5EF4-FFF2-40B4-BE49-F238E27FC236}">
                <a16:creationId xmlns:a16="http://schemas.microsoft.com/office/drawing/2014/main" id="{898019B4-5AAA-456E-A9DD-12ED4799FC8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4DD94C64-0C87-480D-B2D7-3FE6DC333606}"/>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883931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vision P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DO NOT USE THIS PAGE IN LAYOUTS</a:t>
            </a:r>
          </a:p>
        </p:txBody>
      </p:sp>
      <p:sp>
        <p:nvSpPr>
          <p:cNvPr id="5" name="TextBox 4"/>
          <p:cNvSpPr txBox="1"/>
          <p:nvPr userDrawn="1"/>
        </p:nvSpPr>
        <p:spPr>
          <a:xfrm>
            <a:off x="673100" y="1421398"/>
            <a:ext cx="10871201" cy="1600438"/>
          </a:xfrm>
          <a:prstGeom prst="rect">
            <a:avLst/>
          </a:prstGeom>
          <a:noFill/>
        </p:spPr>
        <p:txBody>
          <a:bodyPr wrap="square" rtlCol="0">
            <a:spAutoFit/>
          </a:bodyPr>
          <a:lstStyle/>
          <a:p>
            <a:pPr algn="l"/>
            <a:r>
              <a:rPr lang="en-US" sz="1800" b="1" dirty="0">
                <a:solidFill>
                  <a:srgbClr val="000000"/>
                </a:solidFill>
                <a:latin typeface="+mn-lt"/>
                <a:ea typeface="+mn-ea"/>
              </a:rPr>
              <a:t>Revision Status:</a:t>
            </a:r>
          </a:p>
          <a:p>
            <a:pPr algn="l"/>
            <a:r>
              <a:rPr lang="en-US" sz="1600" dirty="0">
                <a:solidFill>
                  <a:srgbClr val="000000"/>
                </a:solidFill>
                <a:latin typeface="+mn-lt"/>
                <a:ea typeface="+mn-ea"/>
              </a:rPr>
              <a:t>February 10, 2015 –  Added animation symbol to footer</a:t>
            </a:r>
          </a:p>
          <a:p>
            <a:pPr algn="l"/>
            <a:r>
              <a:rPr lang="en-US" sz="1600" kern="1200" baseline="0" dirty="0">
                <a:solidFill>
                  <a:srgbClr val="000000"/>
                </a:solidFill>
                <a:latin typeface="+mn-lt"/>
                <a:ea typeface="+mn-ea"/>
                <a:cs typeface="+mn-cs"/>
              </a:rPr>
              <a:t>April 1, 2015 – Added VMware Education Overview slide</a:t>
            </a:r>
          </a:p>
          <a:p>
            <a:pPr algn="l"/>
            <a:r>
              <a:rPr lang="en-US" sz="1600" kern="1200" baseline="0" dirty="0">
                <a:solidFill>
                  <a:srgbClr val="000000"/>
                </a:solidFill>
                <a:latin typeface="+mn-lt"/>
                <a:ea typeface="+mn-ea"/>
                <a:cs typeface="+mn-cs"/>
              </a:rPr>
              <a:t>February 12, 2016 – Updated copyright date and removed animation bug click</a:t>
            </a:r>
          </a:p>
          <a:p>
            <a:pPr algn="l"/>
            <a:r>
              <a:rPr lang="en-US" sz="1600" kern="1200" baseline="0" dirty="0">
                <a:solidFill>
                  <a:srgbClr val="000000"/>
                </a:solidFill>
                <a:latin typeface="+mn-lt"/>
                <a:ea typeface="+mn-ea"/>
                <a:cs typeface="+mn-cs"/>
              </a:rPr>
              <a:t>October 2017 – no decreasing subordination in text size. All text black (not grey) moved copyright info from underneath logo.</a:t>
            </a:r>
            <a:endParaRPr lang="en-US" sz="1600" kern="1200" baseline="0" dirty="0">
              <a:solidFill>
                <a:srgbClr val="000000"/>
              </a:solidFill>
              <a:latin typeface="Arial" charset="0"/>
              <a:ea typeface="ＭＳ Ｐゴシック" pitchFamily="34" charset="-128"/>
              <a:cs typeface="+mn-cs"/>
            </a:endParaRPr>
          </a:p>
        </p:txBody>
      </p:sp>
    </p:spTree>
    <p:custDataLst>
      <p:tags r:id="rId1"/>
    </p:custDataLst>
    <p:extLst>
      <p:ext uri="{BB962C8B-B14F-4D97-AF65-F5344CB8AC3E}">
        <p14:creationId xmlns:p14="http://schemas.microsoft.com/office/powerpoint/2010/main" val="33195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4576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97061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14763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Thi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09599"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794886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hasCustomPrompt="1"/>
          </p:nvPr>
        </p:nvSpPr>
        <p:spPr>
          <a:xfrm>
            <a:off x="427923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Footer Placeholder 5">
            <a:extLst>
              <a:ext uri="{FF2B5EF4-FFF2-40B4-BE49-F238E27FC236}">
                <a16:creationId xmlns:a16="http://schemas.microsoft.com/office/drawing/2014/main" id="{5CFB6980-3CA4-4D02-A538-B650413C5B6E}"/>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26055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
        <p:nvSpPr>
          <p:cNvPr id="8" name="Content Placeholder 2">
            <a:extLst>
              <a:ext uri="{FF2B5EF4-FFF2-40B4-BE49-F238E27FC236}">
                <a16:creationId xmlns:a16="http://schemas.microsoft.com/office/drawing/2014/main" id="{D554A618-16A4-4C37-9DA0-A248E9FA1FBF}"/>
              </a:ext>
            </a:extLst>
          </p:cNvPr>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rPr lang="en-US" dirty="0"/>
              <a:t>Click to edit Master title style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39812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Rectangle 8">
            <a:extLst>
              <a:ext uri="{FF2B5EF4-FFF2-40B4-BE49-F238E27FC236}">
                <a16:creationId xmlns:a16="http://schemas.microsoft.com/office/drawing/2014/main" id="{2FA71760-A6FE-490B-B489-8D196103AA89}"/>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C172C06D-1803-4C35-8D70-DF9CE41F4A81}"/>
              </a:ext>
            </a:extLst>
          </p:cNvPr>
          <p:cNvGrpSpPr/>
          <p:nvPr userDrawn="1"/>
        </p:nvGrpSpPr>
        <p:grpSpPr bwMode="black">
          <a:xfrm>
            <a:off x="617878" y="6446044"/>
            <a:ext cx="1099793" cy="173355"/>
            <a:chOff x="-84138" y="5622925"/>
            <a:chExt cx="4330701" cy="682626"/>
          </a:xfrm>
        </p:grpSpPr>
        <p:sp>
          <p:nvSpPr>
            <p:cNvPr id="11" name="Freeform 6">
              <a:extLst>
                <a:ext uri="{FF2B5EF4-FFF2-40B4-BE49-F238E27FC236}">
                  <a16:creationId xmlns:a16="http://schemas.microsoft.com/office/drawing/2014/main" id="{8306ADC8-842E-40E5-B464-274C206DC740}"/>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7">
              <a:extLst>
                <a:ext uri="{FF2B5EF4-FFF2-40B4-BE49-F238E27FC236}">
                  <a16:creationId xmlns:a16="http://schemas.microsoft.com/office/drawing/2014/main" id="{F7629DED-7E51-4D04-A3DA-0948F7C0FC2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8">
              <a:extLst>
                <a:ext uri="{FF2B5EF4-FFF2-40B4-BE49-F238E27FC236}">
                  <a16:creationId xmlns:a16="http://schemas.microsoft.com/office/drawing/2014/main" id="{8A899963-025E-474B-8372-FD0BE405DD5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9">
              <a:extLst>
                <a:ext uri="{FF2B5EF4-FFF2-40B4-BE49-F238E27FC236}">
                  <a16:creationId xmlns:a16="http://schemas.microsoft.com/office/drawing/2014/main" id="{F8A5C80C-D11D-4411-BBF4-7C4829D0129D}"/>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10">
              <a:extLst>
                <a:ext uri="{FF2B5EF4-FFF2-40B4-BE49-F238E27FC236}">
                  <a16:creationId xmlns:a16="http://schemas.microsoft.com/office/drawing/2014/main" id="{D59175B6-1C26-46D5-8425-7C21ADF9AFE2}"/>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11">
              <a:extLst>
                <a:ext uri="{FF2B5EF4-FFF2-40B4-BE49-F238E27FC236}">
                  <a16:creationId xmlns:a16="http://schemas.microsoft.com/office/drawing/2014/main" id="{17C1EC96-57C2-4D48-A569-67D9D2B9F287}"/>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2">
              <a:extLst>
                <a:ext uri="{FF2B5EF4-FFF2-40B4-BE49-F238E27FC236}">
                  <a16:creationId xmlns:a16="http://schemas.microsoft.com/office/drawing/2014/main" id="{26644959-1D9B-4B11-815B-938665DB0544}"/>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3" name="TextBox 22">
            <a:extLst>
              <a:ext uri="{FF2B5EF4-FFF2-40B4-BE49-F238E27FC236}">
                <a16:creationId xmlns:a16="http://schemas.microsoft.com/office/drawing/2014/main" id="{922B5E2F-27D2-4ADB-A717-421A85D9158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17" name="Footer Placeholder 4">
            <a:extLst>
              <a:ext uri="{FF2B5EF4-FFF2-40B4-BE49-F238E27FC236}">
                <a16:creationId xmlns:a16="http://schemas.microsoft.com/office/drawing/2014/main" id="{BD7F4BC5-315C-4E61-8376-A7B09E8D9DAB}"/>
              </a:ext>
            </a:extLst>
          </p:cNvPr>
          <p:cNvSpPr>
            <a:spLocks noGrp="1"/>
          </p:cNvSpPr>
          <p:nvPr>
            <p:ph type="ftr" sz="quarter" idx="3"/>
          </p:nvPr>
        </p:nvSpPr>
        <p:spPr>
          <a:xfrm>
            <a:off x="3327662" y="6464899"/>
            <a:ext cx="8254738" cy="301661"/>
          </a:xfrm>
          <a:prstGeom prst="rect">
            <a:avLst/>
          </a:prstGeom>
        </p:spPr>
        <p:txBody>
          <a:bodyPr/>
          <a:lstStyle>
            <a:lvl1pPr algn="r">
              <a:defRPr sz="800"/>
            </a:lvl1pPr>
          </a:lstStyle>
          <a:p>
            <a:pPr>
              <a:lnSpc>
                <a:spcPct val="90000"/>
              </a:lnSpc>
            </a:pPr>
            <a:r>
              <a:rPr lang="en-US" dirty="0"/>
              <a:t>{</a:t>
            </a:r>
            <a:r>
              <a:rPr lang="en-US" dirty="0" err="1"/>
              <a:t>CoverPage</a:t>
            </a:r>
            <a:r>
              <a:rPr lang="en-US" dirty="0"/>
              <a:t>-Title}</a:t>
            </a:r>
            <a:r>
              <a:rPr lang="en-US" altLang="en-US" dirty="0"/>
              <a:t>      </a:t>
            </a:r>
            <a:r>
              <a:rPr lang="en-US" altLang="en-US" b="1" dirty="0"/>
              <a:t>|</a:t>
            </a:r>
            <a:r>
              <a:rPr lang="en-US" altLang="en-US" dirty="0"/>
              <a:t>     </a:t>
            </a:r>
            <a:r>
              <a:rPr lang="en-US" dirty="0"/>
              <a:t>{Module-#} - {Slide-#Module}</a:t>
            </a:r>
          </a:p>
        </p:txBody>
      </p:sp>
    </p:spTree>
    <p:custDataLst>
      <p:tags r:id="rId25"/>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686" r:id="rId1"/>
    <p:sldLayoutId id="2147483689" r:id="rId2"/>
    <p:sldLayoutId id="2147483706" r:id="rId3"/>
    <p:sldLayoutId id="2147483714" r:id="rId4"/>
    <p:sldLayoutId id="2147483705" r:id="rId5"/>
    <p:sldLayoutId id="2147483690" r:id="rId6"/>
    <p:sldLayoutId id="2147483707" r:id="rId7"/>
    <p:sldLayoutId id="2147483702" r:id="rId8"/>
    <p:sldLayoutId id="2147483717" r:id="rId9"/>
    <p:sldLayoutId id="2147483718" r:id="rId10"/>
    <p:sldLayoutId id="2147483703" r:id="rId11"/>
    <p:sldLayoutId id="2147483704" r:id="rId12"/>
    <p:sldLayoutId id="2147483701" r:id="rId13"/>
    <p:sldLayoutId id="2147483700" r:id="rId14"/>
    <p:sldLayoutId id="2147483715" r:id="rId15"/>
    <p:sldLayoutId id="2147483708" r:id="rId16"/>
    <p:sldLayoutId id="2147483709" r:id="rId17"/>
    <p:sldLayoutId id="2147483710" r:id="rId18"/>
    <p:sldLayoutId id="2147483711" r:id="rId19"/>
    <p:sldLayoutId id="2147483712" r:id="rId20"/>
    <p:sldLayoutId id="2147483716" r:id="rId21"/>
    <p:sldLayoutId id="2147483713" r:id="rId22"/>
    <p:sldLayoutId id="2147483695" r:id="rId23"/>
  </p:sldLayoutIdLst>
  <p:hf hdr="0" ftr="0" dt="0"/>
  <p:txStyles>
    <p:titleStyle>
      <a:lvl1pPr algn="l" defTabSz="914400" rtl="0" eaLnBrk="1" latinLnBrk="0" hangingPunct="1">
        <a:lnSpc>
          <a:spcPct val="90000"/>
        </a:lnSpc>
        <a:spcBef>
          <a:spcPct val="0"/>
        </a:spcBef>
        <a:buNone/>
        <a:defRPr sz="2400" b="0" kern="1200">
          <a:solidFill>
            <a:srgbClr val="003D79"/>
          </a:solidFill>
          <a:latin typeface="+mj-lt"/>
          <a:ea typeface="+mj-ea"/>
          <a:cs typeface="+mj-cs"/>
        </a:defRPr>
      </a:lvl1pPr>
    </p:titleStyle>
    <p:bodyStyle>
      <a:lvl1pPr marL="292100" indent="-292100" algn="l" defTabSz="914400" rtl="0" eaLnBrk="1" latinLnBrk="0" hangingPunct="1">
        <a:lnSpc>
          <a:spcPct val="100000"/>
        </a:lnSpc>
        <a:spcBef>
          <a:spcPts val="600"/>
        </a:spcBef>
        <a:buClrTx/>
        <a:buSzPct val="90000"/>
        <a:buFontTx/>
        <a:buNone/>
        <a:defRPr sz="2000" kern="1200" baseline="0">
          <a:solidFill>
            <a:schemeClr val="tx2"/>
          </a:solidFill>
          <a:latin typeface="+mn-lt"/>
          <a:ea typeface="+mn-ea"/>
          <a:cs typeface="+mn-cs"/>
        </a:defRPr>
      </a:lvl1pPr>
      <a:lvl2pPr marL="569913" indent="-277813" algn="l" defTabSz="914400" rtl="0" eaLnBrk="1" latinLnBrk="0" hangingPunct="1">
        <a:lnSpc>
          <a:spcPct val="100000"/>
        </a:lnSpc>
        <a:spcBef>
          <a:spcPts val="800"/>
        </a:spcBef>
        <a:buClrTx/>
        <a:buSzPct val="100000"/>
        <a:buFont typeface="Arial" panose="020B0604020202020204" pitchFamily="34" charset="0"/>
        <a:buChar char="•"/>
        <a:defRPr sz="2000" kern="1200" baseline="0">
          <a:solidFill>
            <a:schemeClr val="tx2"/>
          </a:solidFill>
          <a:latin typeface="+mn-lt"/>
          <a:ea typeface="+mn-ea"/>
          <a:cs typeface="+mn-cs"/>
        </a:defRPr>
      </a:lvl2pPr>
      <a:lvl3pPr marL="862013" indent="-292100"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baseline="0">
          <a:solidFill>
            <a:schemeClr val="tx2"/>
          </a:solidFill>
          <a:latin typeface="+mn-lt"/>
          <a:ea typeface="+mn-ea"/>
          <a:cs typeface="+mn-cs"/>
        </a:defRPr>
      </a:lvl3pPr>
      <a:lvl4pPr marL="1139825" indent="-277813"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4pPr>
      <a:lvl5pPr marL="1431925" indent="-292100" algn="l" defTabSz="85725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100000"/>
        </a:lnSpc>
        <a:spcBef>
          <a:spcPts val="8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video" Target="../media/media7.mp4"/><Relationship Id="rId2" Type="http://schemas.microsoft.com/office/2007/relationships/media" Target="../media/media7.mp4"/><Relationship Id="rId1" Type="http://schemas.openxmlformats.org/officeDocument/2006/relationships/tags" Target="../tags/tag126.xml"/><Relationship Id="rId6" Type="http://schemas.openxmlformats.org/officeDocument/2006/relationships/image" Target="../media/image67.jpg"/><Relationship Id="rId5" Type="http://schemas.openxmlformats.org/officeDocument/2006/relationships/notesSlide" Target="../notesSlides/notesSlide100.xml"/><Relationship Id="rId4"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video" Target="../media/media8.mp4"/><Relationship Id="rId2" Type="http://schemas.microsoft.com/office/2007/relationships/media" Target="../media/media8.mp4"/><Relationship Id="rId1" Type="http://schemas.openxmlformats.org/officeDocument/2006/relationships/tags" Target="../tags/tag127.xml"/><Relationship Id="rId6" Type="http://schemas.openxmlformats.org/officeDocument/2006/relationships/image" Target="../media/image68.jpg"/><Relationship Id="rId5" Type="http://schemas.openxmlformats.org/officeDocument/2006/relationships/notesSlide" Target="../notesSlides/notesSlide101.xml"/><Relationship Id="rId4"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3.xml"/><Relationship Id="rId1" Type="http://schemas.openxmlformats.org/officeDocument/2006/relationships/tags" Target="../tags/tag128.xml"/><Relationship Id="rId4" Type="http://schemas.openxmlformats.org/officeDocument/2006/relationships/image" Target="../media/image69.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xml"/><Relationship Id="rId1" Type="http://schemas.openxmlformats.org/officeDocument/2006/relationships/tags" Target="../tags/tag129.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1.xml"/><Relationship Id="rId1" Type="http://schemas.openxmlformats.org/officeDocument/2006/relationships/tags" Target="../tags/tag13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tags" Target="../tags/tag13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4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1.xml"/><Relationship Id="rId1" Type="http://schemas.openxmlformats.org/officeDocument/2006/relationships/tags" Target="../tags/tag4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8.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50.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5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1.xml"/><Relationship Id="rId1" Type="http://schemas.openxmlformats.org/officeDocument/2006/relationships/tags" Target="../tags/tag5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54.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5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8.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9.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tags" Target="../tags/tag63.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6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65.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66.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1.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4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73.xml"/><Relationship Id="rId6" Type="http://schemas.openxmlformats.org/officeDocument/2006/relationships/image" Target="../media/image33.jpg"/><Relationship Id="rId5" Type="http://schemas.openxmlformats.org/officeDocument/2006/relationships/notesSlide" Target="../notesSlides/notesSlide47.xml"/><Relationship Id="rId4"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74.xml"/><Relationship Id="rId6" Type="http://schemas.openxmlformats.org/officeDocument/2006/relationships/image" Target="../media/image34.jpg"/><Relationship Id="rId5" Type="http://schemas.openxmlformats.org/officeDocument/2006/relationships/notesSlide" Target="../notesSlides/notesSlide48.xml"/><Relationship Id="rId4"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75.xml"/><Relationship Id="rId6" Type="http://schemas.openxmlformats.org/officeDocument/2006/relationships/image" Target="../media/image35.jpg"/><Relationship Id="rId5" Type="http://schemas.openxmlformats.org/officeDocument/2006/relationships/notesSlide" Target="../notesSlides/notesSlide49.xml"/><Relationship Id="rId4"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7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79.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80.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84.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85.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86.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88.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89.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90.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91.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1.xml"/><Relationship Id="rId1" Type="http://schemas.openxmlformats.org/officeDocument/2006/relationships/tags" Target="../tags/tag92.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9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9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9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ags" Target="../tags/tag97.xml"/><Relationship Id="rId4" Type="http://schemas.openxmlformats.org/officeDocument/2006/relationships/hyperlink" Target="https://configmax.vmware.com" TargetMode="Externa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98.x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tags" Target="../tags/tag99.xml"/><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100.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101.xml"/><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tags" Target="../tags/tag102.xml"/><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6.xml"/><Relationship Id="rId1" Type="http://schemas.openxmlformats.org/officeDocument/2006/relationships/tags" Target="../tags/tag103.xml"/><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6.xml"/><Relationship Id="rId1" Type="http://schemas.openxmlformats.org/officeDocument/2006/relationships/tags" Target="../tags/tag104.xml"/><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tags" Target="../tags/tag105.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34.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xml"/><Relationship Id="rId1" Type="http://schemas.openxmlformats.org/officeDocument/2006/relationships/tags" Target="../tags/tag106.xml"/><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6.xml"/><Relationship Id="rId1" Type="http://schemas.openxmlformats.org/officeDocument/2006/relationships/tags" Target="../tags/tag107.xml"/><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5.xml"/><Relationship Id="rId1" Type="http://schemas.openxmlformats.org/officeDocument/2006/relationships/tags" Target="../tags/tag10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xml"/><Relationship Id="rId1" Type="http://schemas.openxmlformats.org/officeDocument/2006/relationships/tags" Target="../tags/tag109.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110.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8.xml"/><Relationship Id="rId1" Type="http://schemas.openxmlformats.org/officeDocument/2006/relationships/tags" Target="../tags/tag111.xml"/><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ags" Target="../tags/tag112.xml"/><Relationship Id="rId6" Type="http://schemas.openxmlformats.org/officeDocument/2006/relationships/image" Target="../media/image59.jpg"/><Relationship Id="rId5" Type="http://schemas.openxmlformats.org/officeDocument/2006/relationships/notesSlide" Target="../notesSlides/notesSlide86.xml"/><Relationship Id="rId4"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3.xml"/><Relationship Id="rId1" Type="http://schemas.openxmlformats.org/officeDocument/2006/relationships/tags" Target="../tags/tag113.xml"/><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xml"/><Relationship Id="rId1" Type="http://schemas.openxmlformats.org/officeDocument/2006/relationships/tags" Target="../tags/tag114.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1.xml"/><Relationship Id="rId1" Type="http://schemas.openxmlformats.org/officeDocument/2006/relationships/tags" Target="../tags/tag1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xml"/><Relationship Id="rId1" Type="http://schemas.openxmlformats.org/officeDocument/2006/relationships/tags" Target="../tags/tag116.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tags" Target="../tags/tag11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tags" Target="../tags/tag119.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1.xml"/><Relationship Id="rId1" Type="http://schemas.openxmlformats.org/officeDocument/2006/relationships/tags" Target="../tags/tag120.xml"/><Relationship Id="rId4" Type="http://schemas.openxmlformats.org/officeDocument/2006/relationships/image" Target="../media/image62.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tags" Target="../tags/tag12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8.xml"/><Relationship Id="rId1" Type="http://schemas.openxmlformats.org/officeDocument/2006/relationships/tags" Target="../tags/tag122.xml"/><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1.xml"/><Relationship Id="rId1" Type="http://schemas.openxmlformats.org/officeDocument/2006/relationships/tags" Target="../tags/tag123.xml"/><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3" Type="http://schemas.openxmlformats.org/officeDocument/2006/relationships/video" Target="../media/media5.mp4"/><Relationship Id="rId2" Type="http://schemas.microsoft.com/office/2007/relationships/media" Target="../media/media5.mp4"/><Relationship Id="rId1" Type="http://schemas.openxmlformats.org/officeDocument/2006/relationships/tags" Target="../tags/tag124.xml"/><Relationship Id="rId6" Type="http://schemas.openxmlformats.org/officeDocument/2006/relationships/image" Target="../media/image65.jpg"/><Relationship Id="rId5" Type="http://schemas.openxmlformats.org/officeDocument/2006/relationships/notesSlide" Target="../notesSlides/notesSlide98.xml"/><Relationship Id="rId4"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video" Target="../media/media6.mp4"/><Relationship Id="rId2" Type="http://schemas.microsoft.com/office/2007/relationships/media" Target="../media/media6.mp4"/><Relationship Id="rId1" Type="http://schemas.openxmlformats.org/officeDocument/2006/relationships/tags" Target="../tags/tag125.xml"/><Relationship Id="rId6" Type="http://schemas.openxmlformats.org/officeDocument/2006/relationships/image" Target="../media/image66.jpg"/><Relationship Id="rId5" Type="http://schemas.openxmlformats.org/officeDocument/2006/relationships/notesSlide" Target="../notesSlides/notesSlide99.xml"/><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t>Module 9: vSphere Clusters</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981|1129"/>
          <p:cNvPicPr>
            <a:picLocks noGrp="1" noChangeAspect="1"/>
          </p:cNvPicPr>
          <p:nvPr>
            <p:ph sz="half" idx="12"/>
          </p:nvPr>
        </p:nvPicPr>
        <p:blipFill>
          <a:blip r:embed="rId4"/>
          <a:stretch>
            <a:fillRect/>
          </a:stretch>
        </p:blipFill>
        <p:spPr>
          <a:xfrm>
            <a:off x="2035572" y="1583697"/>
            <a:ext cx="8120856" cy="4628191"/>
          </a:xfrm>
          <a:prstGeom prst="rect">
            <a:avLst/>
          </a:prstGeom>
        </p:spPr>
      </p:pic>
      <p:sp>
        <p:nvSpPr>
          <p:cNvPr id="2" name="Title 1"/>
          <p:cNvSpPr>
            <a:spLocks noGrp="1"/>
          </p:cNvSpPr>
          <p:nvPr>
            <p:ph type="title"/>
          </p:nvPr>
        </p:nvSpPr>
        <p:spPr>
          <a:xfrm>
            <a:off x="609600" y="330200"/>
            <a:ext cx="10972800" cy="355600"/>
          </a:xfrm>
        </p:spPr>
        <p:txBody>
          <a:bodyPr/>
          <a:lstStyle/>
          <a:p>
            <a:r>
              <a:t>Configuring the Cluster Manually</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Alternatively, you can use the </a:t>
            </a:r>
            <a:r>
              <a:rPr lang="en-US" sz="2000" b="1" dirty="0">
                <a:solidFill>
                  <a:srgbClr val="000000"/>
                </a:solidFill>
                <a:cs typeface="Courier New" pitchFamily="49" charset="0"/>
              </a:rPr>
              <a:t>Configure</a:t>
            </a:r>
            <a:r>
              <a:t> tab to manually configure a cluster's settings.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9 - 10</a:t>
            </a:r>
            <a:endParaRPr lang="en-US" dirty="0"/>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9 - 100</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2306" name="Video 12306|1000|500" title="Video 12306">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vSphere Fault Tolerance Fast Checkpointing</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The vSphere Fault Tolerance checkpoint interval is dynamic. It adapts to maximize the workload performance.</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30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306"/>
                                        </p:tgtEl>
                                      </p:cBhvr>
                                    </p:cmd>
                                  </p:childTnLst>
                                </p:cTn>
                              </p:par>
                            </p:childTnLst>
                          </p:cTn>
                        </p:par>
                      </p:childTnLst>
                    </p:cTn>
                  </p:par>
                </p:childTnLst>
              </p:cTn>
              <p:nextCondLst>
                <p:cond evt="onClick" delay="0">
                  <p:tgtEl>
                    <p:spTgt spid="12306"/>
                  </p:tgtEl>
                </p:cond>
              </p:nextCondLst>
            </p:seq>
            <p:video>
              <p:cMediaNode vol="80000">
                <p:cTn id="7" fill="hold" display="0">
                  <p:stCondLst>
                    <p:cond delay="indefinite"/>
                  </p:stCondLst>
                </p:cTn>
                <p:tgtEl>
                  <p:spTgt spid="12306"/>
                </p:tgtEl>
              </p:cMediaNode>
            </p:vide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9 - 101</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2311" name="Video 12311|1000|500" title="Video 12311">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vSphere Fault Tolerance Shared Files</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vSphere Fault Tolerance has shared files. The </a:t>
            </a:r>
            <a:r>
              <a:rPr lang="en-US" sz="2000" dirty="0">
                <a:solidFill>
                  <a:srgbClr val="000000"/>
                </a:solidFill>
                <a:latin typeface="Courier New" panose="02070309020205020404" pitchFamily="49" charset="0"/>
                <a:cs typeface="Courier New" pitchFamily="49" charset="0"/>
              </a:rPr>
              <a:t>shared.vmft</a:t>
            </a:r>
            <a:r>
              <a:t> file ensures that the primary VM always retains the same UUID. The </a:t>
            </a:r>
            <a:r>
              <a:rPr lang="en-US" sz="2000" dirty="0">
                <a:solidFill>
                  <a:srgbClr val="000000"/>
                </a:solidFill>
                <a:latin typeface="Courier New" panose="02070309020205020404" pitchFamily="49" charset="0"/>
                <a:cs typeface="Courier New" pitchFamily="49" charset="0"/>
              </a:rPr>
              <a:t>.ft-generation</a:t>
            </a:r>
            <a:r>
              <a:t> file is for the split-brain condition.</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3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311"/>
                                        </p:tgtEl>
                                      </p:cBhvr>
                                    </p:cmd>
                                  </p:childTnLst>
                                </p:cTn>
                              </p:par>
                            </p:childTnLst>
                          </p:cTn>
                        </p:par>
                      </p:childTnLst>
                    </p:cTn>
                  </p:par>
                </p:childTnLst>
              </p:cTn>
              <p:nextCondLst>
                <p:cond evt="onClick" delay="0">
                  <p:tgtEl>
                    <p:spTgt spid="12311"/>
                  </p:tgtEl>
                </p:cond>
              </p:nextCondLst>
            </p:seq>
            <p:video>
              <p:cMediaNode vol="80000">
                <p:cTn id="7" fill="hold" display="0">
                  <p:stCondLst>
                    <p:cond delay="indefinite"/>
                  </p:stCondLst>
                </p:cTn>
                <p:tgtEl>
                  <p:spTgt spid="12311"/>
                </p:tgtEl>
              </p:cMediaNode>
            </p:vide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Enabling vSphere Fault Tolerance on a VM</a:t>
            </a:r>
          </a:p>
        </p:txBody>
      </p:sp>
      <p:pic>
        <p:nvPicPr>
          <p:cNvPr id="3" name="Content Placeholder 2|1285|870"/>
          <p:cNvPicPr>
            <a:picLocks noGrp="1" noChangeAspect="1"/>
          </p:cNvPicPr>
          <p:nvPr>
            <p:ph sz="half" idx="1"/>
          </p:nvPr>
        </p:nvPicPr>
        <p:blipFill>
          <a:blip r:embed="rId4"/>
          <a:stretch>
            <a:fillRect/>
          </a:stretch>
        </p:blipFill>
        <p:spPr>
          <a:xfrm>
            <a:off x="4277821" y="914400"/>
            <a:ext cx="7308000" cy="4947829"/>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turn on vSphere Fault Tolerance for a VM using the vSphere Client.</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9 - 102</a:t>
            </a:r>
            <a:endParaRPr lang="en-US" dirty="0"/>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features and benefits of using vSphere Fault Tolerance</a:t>
            </a:r>
          </a:p>
          <a:p>
            <a:pPr>
              <a:buFont typeface="Arial" pitchFamily="34" charset="0"/>
              <a:buChar char="•"/>
            </a:pPr>
            <a:r>
              <a:t>Describe how vSphere Fault Tolerance works</a:t>
            </a:r>
          </a:p>
          <a:p>
            <a:pPr>
              <a:buFont typeface="Arial" pitchFamily="34" charset="0"/>
              <a:buChar char="•"/>
            </a:pPr>
            <a:r>
              <a:t>Describe how vSphere Fault Tolerance works with vSphere HA and vSphere DRS</a:t>
            </a:r>
          </a:p>
          <a:p>
            <a:pPr>
              <a:buFont typeface="Arial" pitchFamily="34" charset="0"/>
              <a:buChar char="•"/>
            </a:pPr>
            <a:r>
              <a:t>Enable vSphere Fault Tolerance using the vSphere Client</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9 - 103</a:t>
            </a:r>
            <a:endParaRPr lang="en-US" dirty="0"/>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Activity: Virtual Beans Clusters (1)</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Goal</a:t>
            </a:r>
          </a:p>
          <a:p>
            <a:pPr>
              <a:buFont typeface="Courier New" pitchFamily="49" charset="0"/>
              <a:buChar char="o"/>
            </a:pPr>
            <a:r>
              <a:t>Add ESXi hosts to the data center and let vSphere balance the load across the hosts.</a:t>
            </a:r>
          </a:p>
          <a:p>
            <a:pPr>
              <a:buFont typeface="Courier New" pitchFamily="49" charset="0"/>
              <a:buChar char="o"/>
            </a:pPr>
            <a:r>
              <a:t>Make business-critical applications 99.99 percent available (downtime per year of 52.56 minutes).</a:t>
            </a:r>
          </a:p>
          <a:p>
            <a:pPr>
              <a:buFont typeface="Courier New" pitchFamily="49" charset="0"/>
              <a:buChar char="o"/>
            </a:pPr>
            <a:r>
              <a:t>Identify VMs that are experiencing serious resource contention.</a:t>
            </a:r>
          </a:p>
          <a:p>
            <a:pPr>
              <a:buFont typeface="Courier New" pitchFamily="49" charset="0"/>
              <a:buChar char="o"/>
            </a:pPr>
            <a:r>
              <a:t>Improve the performance of certain VMs by ensuring that they always run together on the same host.</a:t>
            </a:r>
          </a:p>
        </p:txBody>
      </p:sp>
      <p:sp>
        <p:nvSpPr>
          <p:cNvPr id="4" name="Content Placeholder 3"/>
          <p:cNvSpPr>
            <a:spLocks noGrp="1"/>
          </p:cNvSpPr>
          <p:nvPr>
            <p:ph sz="half" idx="2"/>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vSphere Feature</a:t>
            </a:r>
          </a:p>
          <a:p>
            <a:pPr>
              <a:buFont typeface="Courier New" pitchFamily="49" charset="0"/>
              <a:buChar char="o"/>
            </a:pPr>
            <a:r>
              <a:t>vSphere HA</a:t>
            </a:r>
          </a:p>
          <a:p>
            <a:pPr>
              <a:buFont typeface="Courier New" pitchFamily="49" charset="0"/>
              <a:buChar char="o"/>
            </a:pPr>
            <a:r>
              <a:t>VM scores</a:t>
            </a:r>
          </a:p>
          <a:p>
            <a:pPr>
              <a:buFont typeface="Courier New" pitchFamily="49" charset="0"/>
              <a:buChar char="o"/>
            </a:pPr>
            <a:r>
              <a:t>Cluster Quickstart</a:t>
            </a:r>
          </a:p>
          <a:p>
            <a:pPr>
              <a:buFont typeface="Courier New" pitchFamily="49" charset="0"/>
              <a:buChar char="o"/>
            </a:pPr>
            <a:r>
              <a:t>vSphere Fault Tolerance</a:t>
            </a:r>
          </a:p>
          <a:p>
            <a:pPr>
              <a:buFont typeface="Courier New" pitchFamily="49" charset="0"/>
              <a:buChar char="o"/>
            </a:pPr>
            <a:r>
              <a:t>VM-Host affinity</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9 - 104</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As a Virtual Beans administrator, you want to place ESXi hosts in a vSphere cluster for a scalable and highly available infrastructure. Match the goal to the feature that helps achieve the goal.</a:t>
            </a:r>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As a Virtual Beans administrator, you want to place ESXi hosts in a vSphere cluster for a scalable and highly available infrastructure. Match the goal to the feature that helps achieve the goal.</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Activity: Virtual Beans Clusters (2)</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9 - 105</a:t>
            </a:r>
            <a:endParaRPr lang="en-US" dirty="0"/>
          </a:p>
        </p:txBody>
      </p:sp>
      <p:graphicFrame>
        <p:nvGraphicFramePr>
          <p:cNvPr id="12326" name="Table 1"/>
          <p:cNvGraphicFramePr>
            <a:graphicFrameLocks noGrp="1"/>
          </p:cNvGraphicFramePr>
          <p:nvPr/>
        </p:nvGraphicFramePr>
        <p:xfrm>
          <a:off x="609600" y="2756290"/>
          <a:ext cx="10863072" cy="2661920"/>
        </p:xfrm>
        <a:graphic>
          <a:graphicData uri="http://schemas.openxmlformats.org/drawingml/2006/table">
            <a:tbl>
              <a:tblPr firstRow="1" bandRow="1">
                <a:tableStyleId>{6E25E649-3F16-4E02-A733-19D2CDBF48F0}</a:tableStyleId>
              </a:tblPr>
              <a:tblGrid>
                <a:gridCol w="6583680">
                  <a:extLst>
                    <a:ext uri="{9D8B030D-6E8A-4147-A177-3AD203B41FA5}">
                      <a16:colId xmlns:a16="http://schemas.microsoft.com/office/drawing/2014/main" val="20000"/>
                    </a:ext>
                  </a:extLst>
                </a:gridCol>
                <a:gridCol w="4279392">
                  <a:extLst>
                    <a:ext uri="{9D8B030D-6E8A-4147-A177-3AD203B41FA5}">
                      <a16:colId xmlns:a16="http://schemas.microsoft.com/office/drawing/2014/main" val="20001"/>
                    </a:ext>
                  </a:extLst>
                </a:gridCol>
              </a:tblGrid>
              <a:tr h="370840">
                <a:tc>
                  <a:txBody>
                    <a:bodyPr/>
                    <a:lstStyle/>
                    <a:p>
                      <a:pPr marL="0" indent="0" algn="l">
                        <a:buNone/>
                      </a:pPr>
                      <a:r>
                        <a:t>Virtual Beans Goals</a:t>
                      </a:r>
                    </a:p>
                  </a:txBody>
                  <a:tcPr/>
                </a:tc>
                <a:tc>
                  <a:txBody>
                    <a:bodyPr/>
                    <a:lstStyle/>
                    <a:p>
                      <a:pPr marL="0" indent="0" algn="l">
                        <a:buNone/>
                      </a:pPr>
                      <a:r>
                        <a:t>vSphere Feature</a:t>
                      </a:r>
                    </a:p>
                  </a:txBody>
                  <a:tcPr/>
                </a:tc>
                <a:extLst>
                  <a:ext uri="{0D108BD9-81ED-4DB2-BD59-A6C34878D82A}">
                    <a16:rowId xmlns:a16="http://schemas.microsoft.com/office/drawing/2014/main" val="10000"/>
                  </a:ext>
                </a:extLst>
              </a:tr>
              <a:tr h="370840">
                <a:tc>
                  <a:txBody>
                    <a:bodyPr/>
                    <a:lstStyle/>
                    <a:p>
                      <a:pPr marL="0" indent="0" algn="l">
                        <a:buNone/>
                      </a:pPr>
                      <a:r>
                        <a:t>Add ESXi hosts to the data center and let vSphere balance the load across the hosts.</a:t>
                      </a:r>
                    </a:p>
                  </a:txBody>
                  <a:tcPr/>
                </a:tc>
                <a:tc>
                  <a:txBody>
                    <a:bodyPr/>
                    <a:lstStyle/>
                    <a:p>
                      <a:pPr marL="0" indent="0" algn="l">
                        <a:buNone/>
                      </a:pPr>
                      <a:r>
                        <a:t>vSphere DRS</a:t>
                      </a:r>
                    </a:p>
                  </a:txBody>
                  <a:tcPr/>
                </a:tc>
                <a:extLst>
                  <a:ext uri="{0D108BD9-81ED-4DB2-BD59-A6C34878D82A}">
                    <a16:rowId xmlns:a16="http://schemas.microsoft.com/office/drawing/2014/main" val="10001"/>
                  </a:ext>
                </a:extLst>
              </a:tr>
              <a:tr h="370840">
                <a:tc>
                  <a:txBody>
                    <a:bodyPr/>
                    <a:lstStyle/>
                    <a:p>
                      <a:pPr marL="0" indent="0" algn="l">
                        <a:buNone/>
                      </a:pPr>
                      <a:r>
                        <a:t>Make business-critical applications 99.99 percent available (downtime per year of 52.56 minutes).</a:t>
                      </a:r>
                    </a:p>
                  </a:txBody>
                  <a:tcPr/>
                </a:tc>
                <a:tc>
                  <a:txBody>
                    <a:bodyPr/>
                    <a:lstStyle/>
                    <a:p>
                      <a:pPr marL="0" indent="0" algn="l">
                        <a:buNone/>
                      </a:pPr>
                      <a:r>
                        <a:t>vSphere HA or vSphere Fault Tolerance</a:t>
                      </a:r>
                    </a:p>
                  </a:txBody>
                  <a:tcPr/>
                </a:tc>
                <a:extLst>
                  <a:ext uri="{0D108BD9-81ED-4DB2-BD59-A6C34878D82A}">
                    <a16:rowId xmlns:a16="http://schemas.microsoft.com/office/drawing/2014/main" val="10002"/>
                  </a:ext>
                </a:extLst>
              </a:tr>
              <a:tr h="370840">
                <a:tc>
                  <a:txBody>
                    <a:bodyPr/>
                    <a:lstStyle/>
                    <a:p>
                      <a:pPr marL="0" indent="0" algn="l">
                        <a:buNone/>
                      </a:pPr>
                      <a:r>
                        <a:t>Identify VMs that are experiencing serious resource contention.</a:t>
                      </a:r>
                    </a:p>
                  </a:txBody>
                  <a:tcPr/>
                </a:tc>
                <a:tc>
                  <a:txBody>
                    <a:bodyPr/>
                    <a:lstStyle/>
                    <a:p>
                      <a:pPr marL="0" indent="0" algn="l">
                        <a:buNone/>
                      </a:pPr>
                      <a:r>
                        <a:t>VM scores</a:t>
                      </a:r>
                    </a:p>
                  </a:txBody>
                  <a:tcPr/>
                </a:tc>
                <a:extLst>
                  <a:ext uri="{0D108BD9-81ED-4DB2-BD59-A6C34878D82A}">
                    <a16:rowId xmlns:a16="http://schemas.microsoft.com/office/drawing/2014/main" val="10003"/>
                  </a:ext>
                </a:extLst>
              </a:tr>
              <a:tr h="370840">
                <a:tc>
                  <a:txBody>
                    <a:bodyPr/>
                    <a:lstStyle/>
                    <a:p>
                      <a:pPr marL="0" indent="0" algn="l">
                        <a:buNone/>
                      </a:pPr>
                      <a:r>
                        <a:t>Improve the performance of certain VMs by ensuring that they always run together on the same host.</a:t>
                      </a:r>
                    </a:p>
                  </a:txBody>
                  <a:tcPr/>
                </a:tc>
                <a:tc>
                  <a:txBody>
                    <a:bodyPr/>
                    <a:lstStyle/>
                    <a:p>
                      <a:pPr marL="0" indent="0" algn="l">
                        <a:buNone/>
                      </a:pPr>
                      <a:r>
                        <a:t>VM-Host affinity</a:t>
                      </a:r>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Key Points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Arial" pitchFamily="34" charset="0"/>
              <a:buChar char="•"/>
            </a:pPr>
            <a:r>
              <a:t>When you create a cluster, you can enable vSphere DRS, vSphere HA, vSAN, and the ability to manage image updates on all hosts collectively.</a:t>
            </a:r>
          </a:p>
          <a:p>
            <a:pPr>
              <a:buFont typeface="Arial" pitchFamily="34" charset="0"/>
              <a:buChar char="•"/>
            </a:pPr>
            <a:r>
              <a:t>vSphere DRS clusters provide automated resource management to ensure that a VM's resource requirements are satisfied.</a:t>
            </a:r>
          </a:p>
          <a:p>
            <a:pPr>
              <a:buFont typeface="Arial" pitchFamily="34" charset="0"/>
              <a:buChar char="•"/>
            </a:pPr>
            <a:r>
              <a:t>vSphere DRS works best when the VMs meet vSphere vMotion migration requirements.</a:t>
            </a:r>
          </a:p>
          <a:p>
            <a:pPr>
              <a:buFont typeface="Arial" pitchFamily="34" charset="0"/>
              <a:buChar char="•"/>
            </a:pPr>
            <a:r>
              <a:t>vSphere HA restarts VMs on the remaining hosts in the cluster.</a:t>
            </a:r>
          </a:p>
          <a:p>
            <a:pPr>
              <a:buFont typeface="Arial" pitchFamily="34" charset="0"/>
              <a:buChar char="•"/>
            </a:pPr>
            <a:r>
              <a:t>You implement redundant heartbeat networks either with NIC teaming or by creating additional heartbeat networks.</a:t>
            </a:r>
          </a:p>
          <a:p>
            <a:pPr>
              <a:buFont typeface="Arial" pitchFamily="34" charset="0"/>
              <a:buChar char="•"/>
            </a:pPr>
            <a:r>
              <a:t>vSphere Fault Tolerance provides zero downtime for applications that must always be available.</a:t>
            </a:r>
          </a:p>
          <a:p>
            <a:pPr marL="0" indent="0">
              <a:buNone/>
            </a:pPr>
            <a:r>
              <a:t>Questions?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9 - 106</a:t>
            </a:r>
            <a:endParaRPr 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168|735"/>
          <p:cNvPicPr>
            <a:picLocks noGrp="1" noChangeAspect="1"/>
          </p:cNvPicPr>
          <p:nvPr>
            <p:ph sz="half" idx="12"/>
          </p:nvPr>
        </p:nvPicPr>
        <p:blipFill>
          <a:blip r:embed="rId4"/>
          <a:stretch>
            <a:fillRect/>
          </a:stretch>
        </p:blipFill>
        <p:spPr>
          <a:xfrm>
            <a:off x="2418635" y="1583697"/>
            <a:ext cx="7354730" cy="4628191"/>
          </a:xfrm>
          <a:prstGeom prst="rect">
            <a:avLst/>
          </a:prstGeom>
        </p:spPr>
      </p:pic>
      <p:sp>
        <p:nvSpPr>
          <p:cNvPr id="2" name="Title 1"/>
          <p:cNvSpPr>
            <a:spLocks noGrp="1"/>
          </p:cNvSpPr>
          <p:nvPr>
            <p:ph type="title"/>
          </p:nvPr>
        </p:nvSpPr>
        <p:spPr>
          <a:xfrm>
            <a:off x="609600" y="330200"/>
            <a:ext cx="10972800" cy="355600"/>
          </a:xfrm>
        </p:spPr>
        <p:txBody>
          <a:bodyPr/>
          <a:lstStyle/>
          <a:p>
            <a:r>
              <a:t>Adding a Host to a Cluster</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To add a host to a cluster, drag the host onto the cluster object in the inventory.</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9 - 11</a:t>
            </a:r>
            <a:endParaRPr lang="en-US"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114"/>
          <p:cNvPicPr>
            <a:picLocks noGrp="1" noChangeAspect="1"/>
          </p:cNvPicPr>
          <p:nvPr>
            <p:ph sz="half" idx="12"/>
          </p:nvPr>
        </p:nvPicPr>
        <p:blipFill>
          <a:blip r:embed="rId4"/>
          <a:stretch>
            <a:fillRect/>
          </a:stretch>
        </p:blipFill>
        <p:spPr>
          <a:xfrm>
            <a:off x="1933121" y="1583697"/>
            <a:ext cx="8325758" cy="4628191"/>
          </a:xfrm>
          <a:prstGeom prst="rect">
            <a:avLst/>
          </a:prstGeom>
        </p:spPr>
      </p:pic>
      <p:sp>
        <p:nvSpPr>
          <p:cNvPr id="2" name="Title 1"/>
          <p:cNvSpPr>
            <a:spLocks noGrp="1"/>
          </p:cNvSpPr>
          <p:nvPr>
            <p:ph type="title"/>
          </p:nvPr>
        </p:nvSpPr>
        <p:spPr>
          <a:xfrm>
            <a:off x="609600" y="330200"/>
            <a:ext cx="10972800" cy="355600"/>
          </a:xfrm>
        </p:spPr>
        <p:txBody>
          <a:bodyPr/>
          <a:lstStyle/>
          <a:p>
            <a:r>
              <a:t>Viewing Cluster Summary Information</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For a quick view of your cluster configuration, the </a:t>
            </a:r>
            <a:r>
              <a:rPr lang="en-US" sz="2000" b="1" dirty="0">
                <a:solidFill>
                  <a:srgbClr val="000000"/>
                </a:solidFill>
                <a:cs typeface="Courier New" pitchFamily="49" charset="0"/>
              </a:rPr>
              <a:t>Summary</a:t>
            </a:r>
            <a:r>
              <a:t> tab provides general information about a cluster's resources and its consumers.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9 - 12</a:t>
            </a:r>
            <a:endParaRPr 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116"/>
          <p:cNvPicPr>
            <a:picLocks noGrp="1" noChangeAspect="1"/>
          </p:cNvPicPr>
          <p:nvPr>
            <p:ph sz="half" idx="12"/>
          </p:nvPr>
        </p:nvPicPr>
        <p:blipFill>
          <a:blip r:embed="rId4"/>
          <a:stretch>
            <a:fillRect/>
          </a:stretch>
        </p:blipFill>
        <p:spPr>
          <a:xfrm>
            <a:off x="1940581" y="1583697"/>
            <a:ext cx="8310837" cy="4628191"/>
          </a:xfrm>
          <a:prstGeom prst="rect">
            <a:avLst/>
          </a:prstGeom>
        </p:spPr>
      </p:pic>
      <p:sp>
        <p:nvSpPr>
          <p:cNvPr id="2" name="Title 1"/>
          <p:cNvSpPr>
            <a:spLocks noGrp="1"/>
          </p:cNvSpPr>
          <p:nvPr>
            <p:ph type="title"/>
          </p:nvPr>
        </p:nvSpPr>
        <p:spPr>
          <a:xfrm>
            <a:off x="609600" y="330200"/>
            <a:ext cx="10972800" cy="355600"/>
          </a:xfrm>
        </p:spPr>
        <p:txBody>
          <a:bodyPr/>
          <a:lstStyle/>
          <a:p>
            <a:r>
              <a:t>Monitoring Cluster Resources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view a report of total cluster CPU, memory, memory overhead, storage capacity, the capacity reserved by VMs, and how much capacity remains available.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9 - 13</a:t>
            </a:r>
            <a:endParaRPr 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benefits of vSphere clusters</a:t>
            </a:r>
          </a:p>
          <a:p>
            <a:pPr>
              <a:buFont typeface="Arial" pitchFamily="34" charset="0"/>
              <a:buChar char="•"/>
            </a:pPr>
            <a:r>
              <a:t>Create a vSphere cluster</a:t>
            </a:r>
          </a:p>
          <a:p>
            <a:pPr>
              <a:buFont typeface="Arial" pitchFamily="34" charset="0"/>
              <a:buChar char="•"/>
            </a:pPr>
            <a:r>
              <a:t>View information about a vSphere cluster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9 - 14</a:t>
            </a:r>
            <a:endParaRPr lang="en-US"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2: vSphere DRS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982"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functions of a vSphere DRS cluster</a:t>
            </a:r>
          </a:p>
          <a:p>
            <a:pPr>
              <a:buFont typeface="Arial" pitchFamily="34" charset="0"/>
              <a:buChar char="•"/>
            </a:pPr>
            <a:r>
              <a:t>Explain how vSphere DRS determines VM placement on hosts in the cluster</a:t>
            </a:r>
          </a:p>
          <a:p>
            <a:pPr>
              <a:buFont typeface="Arial" pitchFamily="34" charset="0"/>
              <a:buChar char="•"/>
            </a:pPr>
            <a:r>
              <a:t>Enable vSphere DRS in a cluster</a:t>
            </a:r>
          </a:p>
          <a:p>
            <a:pPr>
              <a:buFont typeface="Arial" pitchFamily="34" charset="0"/>
              <a:buChar char="•"/>
            </a:pPr>
            <a:r>
              <a:t>Monitor a vSphere DRS cluster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9 - 16</a:t>
            </a:r>
            <a:endParaRPr lang="en-US"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000|620"/>
          <p:cNvPicPr>
            <a:picLocks noGrp="1" noChangeAspect="1"/>
          </p:cNvPicPr>
          <p:nvPr>
            <p:ph sz="half" idx="12"/>
          </p:nvPr>
        </p:nvPicPr>
        <p:blipFill>
          <a:blip r:embed="rId4"/>
          <a:stretch>
            <a:fillRect/>
          </a:stretch>
        </p:blipFill>
        <p:spPr>
          <a:xfrm>
            <a:off x="3788115" y="3517557"/>
            <a:ext cx="4615769" cy="2864193"/>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indent="0">
              <a:buNone/>
            </a:pPr>
            <a:r>
              <a:t>vSphere DRS is a cluster feature that helps improve resource allocation across all hosts in a cluster. It aggregates computing capacity across a collection of servers into logical resource pools.</a:t>
            </a:r>
          </a:p>
          <a:p>
            <a:pPr marL="0" lvl="0" indent="0">
              <a:spcBef>
                <a:spcPts val="0"/>
              </a:spcBef>
              <a:spcAft>
                <a:spcPts val="0"/>
              </a:spcAft>
              <a:buNone/>
            </a:pPr>
            <a:r>
              <a:rPr lang="en-US" sz="2000" dirty="0">
                <a:solidFill>
                  <a:schemeClr val="tx2"/>
                </a:solidFill>
                <a:cs typeface="Calibri" pitchFamily="34" charset="0"/>
              </a:rPr>
              <a:t>vSphere DRS is used in the following situations:</a:t>
            </a:r>
          </a:p>
          <a:p>
            <a:pPr>
              <a:buFont typeface="Arial" pitchFamily="34" charset="0"/>
              <a:buChar char="•"/>
            </a:pPr>
            <a:r>
              <a:t>Initial placement of a VM when it is powered on</a:t>
            </a:r>
          </a:p>
          <a:p>
            <a:pPr>
              <a:buFont typeface="Arial" pitchFamily="34" charset="0"/>
              <a:buChar char="•"/>
            </a:pPr>
            <a:r>
              <a:t>Load balancing</a:t>
            </a:r>
          </a:p>
          <a:p>
            <a:pPr>
              <a:buFont typeface="Arial" pitchFamily="34" charset="0"/>
              <a:buChar char="•"/>
            </a:pPr>
            <a:r>
              <a:t>Migrating VMs when an ESXi host is placed in maintenance mode</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About vSphere DRS</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9 - 17</a:t>
            </a:r>
            <a:endParaRPr lang="en-US"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vSphere DRS: VM Focused</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vSphere DRS is VM focused:</a:t>
            </a:r>
          </a:p>
          <a:p>
            <a:pPr>
              <a:buFont typeface="Arial" pitchFamily="34" charset="0"/>
              <a:buChar char="•"/>
            </a:pPr>
            <a:r>
              <a:t>While the VM is powered on, vSphere DRS operates on an individual VM basis by ensuring that each VM's resource requirements are met.</a:t>
            </a:r>
          </a:p>
          <a:p>
            <a:pPr>
              <a:buFont typeface="Arial" pitchFamily="34" charset="0"/>
              <a:buChar char="•"/>
            </a:pPr>
            <a:r>
              <a:t>vSphere DRS calculates a score for each VM and gives recommendations (or migrates VMs) for meeting VM's resource requirements.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9 - 18</a:t>
            </a:r>
            <a:endParaRPr 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VM DRS score is a metric that tracks a VM’s execution efficiency on a given host.</a:t>
            </a:r>
          </a:p>
          <a:p>
            <a:pPr marL="0" lvl="0" indent="0">
              <a:spcBef>
                <a:spcPts val="0"/>
              </a:spcBef>
              <a:spcAft>
                <a:spcPts val="0"/>
              </a:spcAft>
              <a:buNone/>
            </a:pPr>
            <a:r>
              <a:rPr lang="en-US" sz="2000" dirty="0">
                <a:solidFill>
                  <a:schemeClr val="tx2"/>
                </a:solidFill>
                <a:cs typeface="Calibri" pitchFamily="34" charset="0"/>
              </a:rPr>
              <a:t>Execution efficiency is the frequency that the VM is reported as having its resources requirements met:</a:t>
            </a:r>
          </a:p>
          <a:p>
            <a:pPr>
              <a:buFont typeface="Arial" pitchFamily="34" charset="0"/>
              <a:buChar char="•"/>
            </a:pPr>
            <a:r>
              <a:t>Values closer to 0% indicate severe resource contention.</a:t>
            </a:r>
          </a:p>
          <a:p>
            <a:pPr>
              <a:buFont typeface="Arial" pitchFamily="34" charset="0"/>
              <a:buChar char="•"/>
            </a:pPr>
            <a:r>
              <a:t>Values closer to 100% indicate mild to no resource contention.</a:t>
            </a:r>
          </a:p>
        </p:txBody>
      </p:sp>
      <p:pic>
        <p:nvPicPr>
          <p:cNvPr id="5" name="Content Placeholder 2|1047|689">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3360732" y="2756290"/>
            <a:ext cx="5470536"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the VM DRS Score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9 - 19</a:t>
            </a:r>
            <a:endParaRPr 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Importance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Most organizations rely on computer-based services like email, databases, and web-based applications. The failure of any of these services can mean lost productivity and revenue.</a:t>
            </a:r>
          </a:p>
          <a:p>
            <a:pPr marL="0" indent="0">
              <a:buNone/>
            </a:pPr>
            <a:r>
              <a:t>By understanding and using vSphere HA, you can configure highly available, computer-based services, which are important for an organization to remain competitive in contemporary business environments. And by developing skills in using vSphere DRS, you can improve service levels by guaranteeing appropriate resources to virtual machines.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9 - 2</a:t>
            </a: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114"/>
          <p:cNvPicPr>
            <a:picLocks noGrp="1" noChangeAspect="1"/>
          </p:cNvPicPr>
          <p:nvPr>
            <p:ph sz="half" idx="12"/>
          </p:nvPr>
        </p:nvPicPr>
        <p:blipFill>
          <a:blip r:embed="rId4"/>
          <a:stretch>
            <a:fillRect/>
          </a:stretch>
        </p:blipFill>
        <p:spPr>
          <a:xfrm>
            <a:off x="1933121" y="1583697"/>
            <a:ext cx="8325758" cy="4628191"/>
          </a:xfrm>
          <a:prstGeom prst="rect">
            <a:avLst/>
          </a:prstGeom>
        </p:spPr>
      </p:pic>
      <p:sp>
        <p:nvSpPr>
          <p:cNvPr id="2" name="Title 1"/>
          <p:cNvSpPr>
            <a:spLocks noGrp="1"/>
          </p:cNvSpPr>
          <p:nvPr>
            <p:ph type="title"/>
          </p:nvPr>
        </p:nvSpPr>
        <p:spPr>
          <a:xfrm>
            <a:off x="609600" y="330200"/>
            <a:ext cx="10972800" cy="355600"/>
          </a:xfrm>
        </p:spPr>
        <p:txBody>
          <a:bodyPr/>
          <a:lstStyle/>
          <a:p>
            <a:r>
              <a:t>VM DRS Score List</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cluster's </a:t>
            </a:r>
            <a:r>
              <a:rPr lang="en-US" sz="2000" b="1" dirty="0">
                <a:solidFill>
                  <a:srgbClr val="000000"/>
                </a:solidFill>
                <a:cs typeface="Courier New" pitchFamily="49" charset="0"/>
              </a:rPr>
              <a:t>Monitor</a:t>
            </a:r>
            <a:r>
              <a:t> tab lists the VM DRS Score and more detailed metrics for all the VMs in the cluster.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9 - 20</a:t>
            </a:r>
            <a:endParaRPr lang="en-US" dirty="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863|483"/>
          <p:cNvPicPr>
            <a:picLocks noGrp="1" noChangeAspect="1"/>
          </p:cNvPicPr>
          <p:nvPr>
            <p:ph sz="half" idx="12"/>
          </p:nvPr>
        </p:nvPicPr>
        <p:blipFill>
          <a:blip r:embed="rId4"/>
          <a:stretch>
            <a:fillRect/>
          </a:stretch>
        </p:blipFill>
        <p:spPr>
          <a:xfrm>
            <a:off x="1961291" y="1583697"/>
            <a:ext cx="8269417" cy="4628191"/>
          </a:xfrm>
          <a:prstGeom prst="rect">
            <a:avLst/>
          </a:prstGeom>
        </p:spPr>
      </p:pic>
      <p:sp>
        <p:nvSpPr>
          <p:cNvPr id="2" name="Title 1"/>
          <p:cNvSpPr>
            <a:spLocks noGrp="1"/>
          </p:cNvSpPr>
          <p:nvPr>
            <p:ph type="title"/>
          </p:nvPr>
        </p:nvSpPr>
        <p:spPr>
          <a:xfrm>
            <a:off x="609600" y="330200"/>
            <a:ext cx="10972800" cy="355600"/>
          </a:xfrm>
        </p:spPr>
        <p:txBody>
          <a:bodyPr/>
          <a:lstStyle/>
          <a:p>
            <a:r>
              <a:t>Viewing VM DRS Scores Using Performance Charts (1)</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advanced performance chart for a cluster object provides the DRS Score counter.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9 - 21</a:t>
            </a:r>
            <a:endParaRPr lang="en-US"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068"/>
          <p:cNvPicPr>
            <a:picLocks noGrp="1" noChangeAspect="1"/>
          </p:cNvPicPr>
          <p:nvPr>
            <p:ph sz="half" idx="12"/>
          </p:nvPr>
        </p:nvPicPr>
        <p:blipFill>
          <a:blip r:embed="rId4"/>
          <a:stretch>
            <a:fillRect/>
          </a:stretch>
        </p:blipFill>
        <p:spPr>
          <a:xfrm>
            <a:off x="1753821" y="1583697"/>
            <a:ext cx="8684358" cy="4628191"/>
          </a:xfrm>
          <a:prstGeom prst="rect">
            <a:avLst/>
          </a:prstGeom>
        </p:spPr>
      </p:pic>
      <p:sp>
        <p:nvSpPr>
          <p:cNvPr id="2" name="Title 1"/>
          <p:cNvSpPr>
            <a:spLocks noGrp="1"/>
          </p:cNvSpPr>
          <p:nvPr>
            <p:ph type="title"/>
          </p:nvPr>
        </p:nvSpPr>
        <p:spPr>
          <a:xfrm>
            <a:off x="609600" y="330200"/>
            <a:ext cx="10972800" cy="355600"/>
          </a:xfrm>
        </p:spPr>
        <p:txBody>
          <a:bodyPr/>
          <a:lstStyle/>
          <a:p>
            <a:r>
              <a:t>Viewing VM DRS Scores Using Performance Charts (2)</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DRS Score counter displays the DRS scores for VMs in the cluster over the selected time period.</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9 - 22</a:t>
            </a:r>
            <a:endParaRPr lang="en-US"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Viewing vSphere DRS Settings</a:t>
            </a:r>
          </a:p>
        </p:txBody>
      </p:sp>
      <p:pic>
        <p:nvPicPr>
          <p:cNvPr id="3" name="Content Placeholder 2|647|364"/>
          <p:cNvPicPr>
            <a:picLocks noGrp="1" noChangeAspect="1"/>
          </p:cNvPicPr>
          <p:nvPr>
            <p:ph sz="half" idx="1"/>
          </p:nvPr>
        </p:nvPicPr>
        <p:blipFill>
          <a:blip r:embed="rId4"/>
          <a:stretch>
            <a:fillRect/>
          </a:stretch>
        </p:blipFill>
        <p:spPr>
          <a:xfrm>
            <a:off x="4277821" y="914400"/>
            <a:ext cx="7308000" cy="4111456"/>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When you click </a:t>
            </a:r>
            <a:r>
              <a:rPr lang="en-US" sz="2000" b="1" dirty="0">
                <a:solidFill>
                  <a:srgbClr val="000000"/>
                </a:solidFill>
                <a:cs typeface="Courier New" pitchFamily="49" charset="0"/>
              </a:rPr>
              <a:t>VIEW DRS SETTINGS</a:t>
            </a:r>
            <a:r>
              <a:t>, the main vSphere DRS parameters and their current values are shown.</a:t>
            </a:r>
          </a:p>
          <a:p>
            <a:pPr marL="0" lvl="0" indent="0">
              <a:spcBef>
                <a:spcPts val="0"/>
              </a:spcBef>
              <a:spcAft>
                <a:spcPts val="0"/>
              </a:spcAft>
              <a:buNone/>
            </a:pPr>
            <a:r>
              <a:rPr lang="en-US" sz="2000" dirty="0">
                <a:solidFill>
                  <a:schemeClr val="tx2"/>
                </a:solidFill>
                <a:cs typeface="Calibri" pitchFamily="34" charset="0"/>
              </a:rPr>
              <a:t>vSphere DRS settings include:</a:t>
            </a:r>
          </a:p>
          <a:p>
            <a:pPr>
              <a:buFont typeface="Arial" pitchFamily="34" charset="0"/>
              <a:buChar char="•"/>
            </a:pPr>
            <a:r>
              <a:t>Automation level</a:t>
            </a:r>
          </a:p>
          <a:p>
            <a:pPr>
              <a:buFont typeface="Arial" pitchFamily="34" charset="0"/>
              <a:buChar char="•"/>
            </a:pPr>
            <a:r>
              <a:t>Migration threshold</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9 - 23</a:t>
            </a:r>
            <a:endParaRPr 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743|1129"/>
          <p:cNvPicPr>
            <a:picLocks noGrp="1" noChangeAspect="1"/>
          </p:cNvPicPr>
          <p:nvPr>
            <p:ph sz="half" idx="12"/>
          </p:nvPr>
        </p:nvPicPr>
        <p:blipFill>
          <a:blip r:embed="rId4"/>
          <a:stretch>
            <a:fillRect/>
          </a:stretch>
        </p:blipFill>
        <p:spPr>
          <a:xfrm>
            <a:off x="2523397" y="1583697"/>
            <a:ext cx="7145205" cy="4628191"/>
          </a:xfrm>
          <a:prstGeom prst="rect">
            <a:avLst/>
          </a:prstGeom>
        </p:spPr>
      </p:pic>
      <p:sp>
        <p:nvSpPr>
          <p:cNvPr id="2" name="Title 1"/>
          <p:cNvSpPr>
            <a:spLocks noGrp="1"/>
          </p:cNvSpPr>
          <p:nvPr>
            <p:ph type="title"/>
          </p:nvPr>
        </p:nvSpPr>
        <p:spPr>
          <a:xfrm>
            <a:off x="609600" y="330200"/>
            <a:ext cx="10972800" cy="355600"/>
          </a:xfrm>
        </p:spPr>
        <p:txBody>
          <a:bodyPr/>
          <a:lstStyle/>
          <a:p>
            <a:r>
              <a:t>vSphere DRS Settings: Automation Level</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configure the automation level for the initial placement of VMs and for dynamic balancing while VMs are running.</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9 - 24</a:t>
            </a:r>
            <a:endParaRPr 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727|1129"/>
          <p:cNvPicPr>
            <a:picLocks noGrp="1" noChangeAspect="1"/>
          </p:cNvPicPr>
          <p:nvPr>
            <p:ph sz="half" idx="12"/>
          </p:nvPr>
        </p:nvPicPr>
        <p:blipFill>
          <a:blip r:embed="rId4"/>
          <a:stretch>
            <a:fillRect/>
          </a:stretch>
        </p:blipFill>
        <p:spPr>
          <a:xfrm>
            <a:off x="2556192" y="1583697"/>
            <a:ext cx="7079615" cy="4628191"/>
          </a:xfrm>
          <a:prstGeom prst="rect">
            <a:avLst/>
          </a:prstGeom>
        </p:spPr>
      </p:pic>
      <p:sp>
        <p:nvSpPr>
          <p:cNvPr id="2" name="Title 1"/>
          <p:cNvSpPr>
            <a:spLocks noGrp="1"/>
          </p:cNvSpPr>
          <p:nvPr>
            <p:ph type="title"/>
          </p:nvPr>
        </p:nvSpPr>
        <p:spPr>
          <a:xfrm>
            <a:off x="609600" y="330200"/>
            <a:ext cx="10972800" cy="355600"/>
          </a:xfrm>
        </p:spPr>
        <p:txBody>
          <a:bodyPr/>
          <a:lstStyle/>
          <a:p>
            <a:r>
              <a:t>vSphere DRS Settings: Migration Threshold</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migration threshold determines how aggressively vSphere DRS selects to migrate VMs.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9 - 25</a:t>
            </a:r>
            <a:endParaRPr 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vSphere DRS Settings: Predictive DRS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vSphere DRS and vRealize Operations Manager combine data to predict future demand and determine when and where high resource utilization occurs.</a:t>
            </a:r>
          </a:p>
          <a:p>
            <a:pPr marL="0" lvl="0" indent="0">
              <a:spcBef>
                <a:spcPts val="0"/>
              </a:spcBef>
              <a:spcAft>
                <a:spcPts val="0"/>
              </a:spcAft>
              <a:buNone/>
            </a:pPr>
            <a:r>
              <a:rPr lang="en-US" sz="2000" dirty="0">
                <a:solidFill>
                  <a:schemeClr val="tx2"/>
                </a:solidFill>
                <a:cs typeface="Calibri" pitchFamily="34" charset="0"/>
              </a:rPr>
              <a:t>To make predictive decisions, the vSphere DRS data collector retrieves the following data:</a:t>
            </a:r>
          </a:p>
          <a:p>
            <a:pPr>
              <a:buFont typeface="Arial" pitchFamily="34" charset="0"/>
              <a:buChar char="•"/>
            </a:pPr>
            <a:r>
              <a:t>Resource usage statistics from ESXi hosts</a:t>
            </a:r>
          </a:p>
          <a:p>
            <a:pPr>
              <a:buFont typeface="Arial" pitchFamily="34" charset="0"/>
              <a:buChar char="•"/>
            </a:pPr>
            <a:r>
              <a:t>Predicted usage statistics from the vRealize Operations Manager server</a:t>
            </a:r>
          </a:p>
          <a:p>
            <a:pPr marL="0" indent="0">
              <a:buNone/>
            </a:pPr>
            <a:r>
              <a:t>Predicted usage statistics always take precedence over current usage statistics.</a:t>
            </a:r>
          </a:p>
        </p:txBody>
      </p:sp>
      <p:pic>
        <p:nvPicPr>
          <p:cNvPr id="4" name="Content Placeholder 3|1727|1129"/>
          <p:cNvPicPr>
            <a:picLocks noGrp="1" noChangeAspect="1"/>
          </p:cNvPicPr>
          <p:nvPr>
            <p:ph sz="half" idx="2"/>
          </p:nvPr>
        </p:nvPicPr>
        <p:blipFill>
          <a:blip r:embed="rId4"/>
          <a:stretch>
            <a:fillRect/>
          </a:stretch>
        </p:blipFill>
        <p:spPr>
          <a:xfrm>
            <a:off x="6168396" y="914400"/>
            <a:ext cx="5400000" cy="3530167"/>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9 - 26</a:t>
            </a:r>
            <a:endParaRPr 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By default, swap files for a VM are on a datastore in the folder containing the other VM files.</a:t>
            </a:r>
          </a:p>
          <a:p>
            <a:pPr marL="0" indent="0">
              <a:buNone/>
            </a:pPr>
            <a:r>
              <a:t>For all VMs in the cluster, you can place VM swap files on an alternative datastore.</a:t>
            </a:r>
          </a:p>
          <a:p>
            <a:pPr marL="0" indent="0">
              <a:buNone/>
            </a:pPr>
            <a:r>
              <a:t>If vSphere DRS is enabled, you should place the VM swap file in the VM's directory.</a:t>
            </a:r>
          </a:p>
        </p:txBody>
      </p:sp>
      <p:pic>
        <p:nvPicPr>
          <p:cNvPr id="5" name="Content Placeholder 2|1293|770">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3073403" y="2756290"/>
            <a:ext cx="6045194"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vSphere DRS Settings: VM Swap File Location</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9 - 27</a:t>
            </a:r>
            <a:endParaRPr lang="en-US"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vSphere DRS Settings: VM Affinity</a:t>
            </a:r>
          </a:p>
        </p:txBody>
      </p:sp>
      <p:pic>
        <p:nvPicPr>
          <p:cNvPr id="3" name="Content Placeholder 2|1164|1097"/>
          <p:cNvPicPr>
            <a:picLocks noGrp="1" noChangeAspect="1"/>
          </p:cNvPicPr>
          <p:nvPr>
            <p:ph sz="half" idx="1"/>
          </p:nvPr>
        </p:nvPicPr>
        <p:blipFill>
          <a:blip r:embed="rId4"/>
          <a:stretch>
            <a:fillRect/>
          </a:stretch>
        </p:blipFill>
        <p:spPr>
          <a:xfrm>
            <a:off x="5031185" y="914400"/>
            <a:ext cx="5801271"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vSphere DRS virtual machine affinity rules specify that selected VMs be placed either on the same host (affinity) or on separate hosts (anti-affinity):</a:t>
            </a:r>
          </a:p>
          <a:p>
            <a:pPr>
              <a:buFont typeface="Arial" pitchFamily="34" charset="0"/>
              <a:buChar char="•"/>
            </a:pPr>
            <a:r>
              <a:t>Affinity rules: Use for multi-VM systems where VMs communicate heavily with one another.</a:t>
            </a:r>
          </a:p>
          <a:p>
            <a:pPr>
              <a:buFont typeface="Arial" pitchFamily="34" charset="0"/>
              <a:buChar char="•"/>
            </a:pPr>
            <a:r>
              <a:t>Anti-affinity rules: Use for multi-VM systems where load balancing or high availability is desired.</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9 - 28</a:t>
            </a:r>
            <a:endParaRPr lang="en-US"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vSphere DRS Settings: DRS Groups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VM groups and host groups are used in defining VM-Host affinity rules.</a:t>
            </a:r>
          </a:p>
          <a:p>
            <a:pPr marL="0" indent="0">
              <a:buNone/>
            </a:pPr>
            <a:r>
              <a:t>The VM-Host affinity rule specifies whether VMs can or cannot be run on a host.</a:t>
            </a:r>
          </a:p>
          <a:p>
            <a:pPr marL="0" lvl="0" indent="0">
              <a:spcBef>
                <a:spcPts val="0"/>
              </a:spcBef>
              <a:spcAft>
                <a:spcPts val="0"/>
              </a:spcAft>
              <a:buNone/>
            </a:pPr>
            <a:r>
              <a:rPr lang="en-US" sz="2000" dirty="0">
                <a:solidFill>
                  <a:schemeClr val="tx2"/>
                </a:solidFill>
                <a:cs typeface="Calibri" pitchFamily="34" charset="0"/>
              </a:rPr>
              <a:t>Types of groups:</a:t>
            </a:r>
          </a:p>
          <a:p>
            <a:pPr>
              <a:buFont typeface="Arial" pitchFamily="34" charset="0"/>
              <a:buChar char="•"/>
            </a:pPr>
            <a:r>
              <a:t>VM group: One or more VMs</a:t>
            </a:r>
          </a:p>
          <a:p>
            <a:pPr>
              <a:buFont typeface="Arial" pitchFamily="34" charset="0"/>
              <a:buChar char="•"/>
            </a:pPr>
            <a:r>
              <a:t>Host group: One or more ESXi hosts</a:t>
            </a:r>
          </a:p>
          <a:p>
            <a:pPr marL="0" indent="0">
              <a:buNone/>
            </a:pPr>
            <a:r>
              <a:t>A VM can belong to multiple VM groups.</a:t>
            </a:r>
          </a:p>
          <a:p>
            <a:pPr marL="0" indent="0">
              <a:buNone/>
            </a:pPr>
            <a:r>
              <a:t>A host can belong to multiple host groups.</a:t>
            </a:r>
          </a:p>
        </p:txBody>
      </p:sp>
      <p:pic>
        <p:nvPicPr>
          <p:cNvPr id="4" name="Content Placeholder 3|1172|958"/>
          <p:cNvPicPr>
            <a:picLocks noGrp="1" noChangeAspect="1"/>
          </p:cNvPicPr>
          <p:nvPr>
            <p:ph sz="half" idx="2"/>
          </p:nvPr>
        </p:nvPicPr>
        <p:blipFill>
          <a:blip r:embed="rId4"/>
          <a:stretch>
            <a:fillRect/>
          </a:stretch>
        </p:blipFill>
        <p:spPr>
          <a:xfrm>
            <a:off x="6168396" y="914400"/>
            <a:ext cx="5400000" cy="4413993"/>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9 - 29</a:t>
            </a:r>
            <a:endParaRPr 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Module Lessons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mj-lt"/>
              <a:buAutoNum type="arabicPeriod"/>
            </a:pPr>
            <a:r>
              <a:t>vSphere Clusters Overview</a:t>
            </a:r>
          </a:p>
          <a:p>
            <a:pPr>
              <a:buFont typeface="+mj-lt"/>
              <a:buAutoNum type="arabicPeriod" startAt="2"/>
            </a:pPr>
            <a:r>
              <a:t>vSphere DRS</a:t>
            </a:r>
          </a:p>
          <a:p>
            <a:pPr>
              <a:buFont typeface="+mj-lt"/>
              <a:buAutoNum type="arabicPeriod" startAt="3"/>
            </a:pPr>
            <a:r>
              <a:t>Introduction to vSphere HA</a:t>
            </a:r>
          </a:p>
          <a:p>
            <a:pPr>
              <a:buFont typeface="+mj-lt"/>
              <a:buAutoNum type="arabicPeriod" startAt="4"/>
            </a:pPr>
            <a:r>
              <a:t>vSphere HA Architecture</a:t>
            </a:r>
          </a:p>
          <a:p>
            <a:pPr>
              <a:buFont typeface="+mj-lt"/>
              <a:buAutoNum type="arabicPeriod" startAt="5"/>
            </a:pPr>
            <a:r>
              <a:t>Configuring vSphere HA</a:t>
            </a:r>
          </a:p>
          <a:p>
            <a:pPr>
              <a:buFont typeface="+mj-lt"/>
              <a:buAutoNum type="arabicPeriod" startAt="6"/>
            </a:pPr>
            <a:r>
              <a:t>Introduction to vSphere Fault Tolerance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9 - 3</a:t>
            </a:r>
            <a:endParaRPr 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vSphere DRS Settings: VM-Host Affinity Rules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 VM-Host affinity rule:</a:t>
            </a:r>
          </a:p>
          <a:p>
            <a:pPr>
              <a:buFont typeface="Arial" pitchFamily="34" charset="0"/>
              <a:buChar char="•"/>
            </a:pPr>
            <a:r>
              <a:t>Defines an affinity (or anti-affinity) relationship between a VM group and a host group</a:t>
            </a:r>
          </a:p>
          <a:p>
            <a:pPr>
              <a:buFont typeface="Arial" pitchFamily="34" charset="0"/>
              <a:buChar char="•"/>
            </a:pPr>
            <a:r>
              <a:t>Is either a required rule or a preferential rule</a:t>
            </a:r>
          </a:p>
          <a:p>
            <a:pPr marL="0" lvl="0" indent="0">
              <a:spcBef>
                <a:spcPts val="0"/>
              </a:spcBef>
              <a:spcAft>
                <a:spcPts val="0"/>
              </a:spcAft>
              <a:buNone/>
            </a:pPr>
            <a:r>
              <a:rPr lang="en-US" sz="2000" dirty="0">
                <a:solidFill>
                  <a:schemeClr val="tx2"/>
                </a:solidFill>
                <a:cs typeface="Calibri" pitchFamily="34" charset="0"/>
              </a:rPr>
              <a:t>Rule options:</a:t>
            </a:r>
          </a:p>
          <a:p>
            <a:pPr>
              <a:buFont typeface="Arial" pitchFamily="34" charset="0"/>
              <a:buChar char="•"/>
            </a:pPr>
            <a:r>
              <a:t>Must run on hosts in group</a:t>
            </a:r>
          </a:p>
          <a:p>
            <a:pPr>
              <a:buFont typeface="Arial" pitchFamily="34" charset="0"/>
              <a:buChar char="•"/>
            </a:pPr>
            <a:r>
              <a:t>Should run on hosts in group</a:t>
            </a:r>
          </a:p>
          <a:p>
            <a:pPr>
              <a:buFont typeface="Arial" pitchFamily="34" charset="0"/>
              <a:buChar char="•"/>
            </a:pPr>
            <a:r>
              <a:t>Must not run on hosts in group</a:t>
            </a:r>
          </a:p>
          <a:p>
            <a:pPr>
              <a:buFont typeface="Arial" pitchFamily="34" charset="0"/>
              <a:buChar char="•"/>
            </a:pPr>
            <a:r>
              <a:t>Should not run on hosts in group</a:t>
            </a:r>
          </a:p>
        </p:txBody>
      </p:sp>
      <p:pic>
        <p:nvPicPr>
          <p:cNvPr id="4" name="Content Placeholder 3|1160|1087"/>
          <p:cNvPicPr>
            <a:picLocks noGrp="1" noChangeAspect="1"/>
          </p:cNvPicPr>
          <p:nvPr>
            <p:ph sz="half" idx="2"/>
          </p:nvPr>
        </p:nvPicPr>
        <p:blipFill>
          <a:blip r:embed="rId4"/>
          <a:stretch>
            <a:fillRect/>
          </a:stretch>
        </p:blipFill>
        <p:spPr>
          <a:xfrm>
            <a:off x="6168396" y="914400"/>
            <a:ext cx="5400000" cy="5060172"/>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9 - 30</a:t>
            </a:r>
            <a:endParaRPr lang="en-US"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81|150"/>
          <p:cNvPicPr>
            <a:picLocks noGrp="1" noChangeAspect="1"/>
          </p:cNvPicPr>
          <p:nvPr>
            <p:ph sz="half" idx="12"/>
          </p:nvPr>
        </p:nvPicPr>
        <p:blipFill>
          <a:blip r:embed="rId4"/>
          <a:stretch>
            <a:fillRect/>
          </a:stretch>
        </p:blipFill>
        <p:spPr>
          <a:xfrm>
            <a:off x="1758776" y="1583697"/>
            <a:ext cx="8674448" cy="4628191"/>
          </a:xfrm>
          <a:prstGeom prst="rect">
            <a:avLst/>
          </a:prstGeom>
        </p:spPr>
      </p:pic>
      <p:sp>
        <p:nvSpPr>
          <p:cNvPr id="2" name="Title 1"/>
          <p:cNvSpPr>
            <a:spLocks noGrp="1"/>
          </p:cNvSpPr>
          <p:nvPr>
            <p:ph type="title"/>
          </p:nvPr>
        </p:nvSpPr>
        <p:spPr>
          <a:xfrm>
            <a:off x="609600" y="330200"/>
            <a:ext cx="10972800" cy="355600"/>
          </a:xfrm>
        </p:spPr>
        <p:txBody>
          <a:bodyPr/>
          <a:lstStyle/>
          <a:p>
            <a:r>
              <a:t>VM-Host Affinity Preferential Rules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 preferential rule is softly enforced and can be violated if necessary.</a:t>
            </a:r>
          </a:p>
          <a:p>
            <a:pPr marL="0" indent="0">
              <a:buNone/>
            </a:pPr>
            <a:r>
              <a:t>Example: Separate VMs on different blade systems for improved performance.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9 - 31</a:t>
            </a:r>
            <a:endParaRPr 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80|150"/>
          <p:cNvPicPr>
            <a:picLocks noGrp="1" noChangeAspect="1"/>
          </p:cNvPicPr>
          <p:nvPr>
            <p:ph sz="half" idx="12"/>
          </p:nvPr>
        </p:nvPicPr>
        <p:blipFill>
          <a:blip r:embed="rId4"/>
          <a:stretch>
            <a:fillRect/>
          </a:stretch>
        </p:blipFill>
        <p:spPr>
          <a:xfrm>
            <a:off x="1775751" y="1583697"/>
            <a:ext cx="8640497" cy="4628191"/>
          </a:xfrm>
          <a:prstGeom prst="rect">
            <a:avLst/>
          </a:prstGeom>
        </p:spPr>
      </p:pic>
      <p:sp>
        <p:nvSpPr>
          <p:cNvPr id="2" name="Title 1"/>
          <p:cNvSpPr>
            <a:spLocks noGrp="1"/>
          </p:cNvSpPr>
          <p:nvPr>
            <p:ph type="title"/>
          </p:nvPr>
        </p:nvSpPr>
        <p:spPr>
          <a:xfrm>
            <a:off x="609600" y="330200"/>
            <a:ext cx="10972800" cy="355600"/>
          </a:xfrm>
        </p:spPr>
        <p:txBody>
          <a:bodyPr/>
          <a:lstStyle/>
          <a:p>
            <a:r>
              <a:t>VM-Host Affinity Required Rules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 required rule is strictly enforced and can never be violated.</a:t>
            </a:r>
          </a:p>
          <a:p>
            <a:pPr marL="0" indent="0">
              <a:buNone/>
            </a:pPr>
            <a:r>
              <a:t>Example: Enforce host-based ISV licensing.</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9 - 32</a:t>
            </a:r>
            <a:endParaRPr lang="en-US"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341|831"/>
          <p:cNvPicPr>
            <a:picLocks noGrp="1" noChangeAspect="1"/>
          </p:cNvPicPr>
          <p:nvPr>
            <p:ph sz="half" idx="12"/>
          </p:nvPr>
        </p:nvPicPr>
        <p:blipFill>
          <a:blip r:embed="rId4"/>
          <a:stretch>
            <a:fillRect/>
          </a:stretch>
        </p:blipFill>
        <p:spPr>
          <a:xfrm>
            <a:off x="2361701" y="1583697"/>
            <a:ext cx="7468597" cy="4628191"/>
          </a:xfrm>
          <a:prstGeom prst="rect">
            <a:avLst/>
          </a:prstGeom>
        </p:spPr>
      </p:pic>
      <p:sp>
        <p:nvSpPr>
          <p:cNvPr id="2" name="Title 1"/>
          <p:cNvSpPr>
            <a:spLocks noGrp="1"/>
          </p:cNvSpPr>
          <p:nvPr>
            <p:ph type="title"/>
          </p:nvPr>
        </p:nvSpPr>
        <p:spPr>
          <a:xfrm>
            <a:off x="609600" y="330200"/>
            <a:ext cx="10972800" cy="355600"/>
          </a:xfrm>
        </p:spPr>
        <p:txBody>
          <a:bodyPr/>
          <a:lstStyle/>
          <a:p>
            <a:r>
              <a:t>vSphere DRS Settings: VM-Level Automation</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customize the automation level for individual VMs in a cluster to override the automation level set on the entire cluster.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9 - 33</a:t>
            </a:r>
            <a:endParaRPr lang="en-US" dirty="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vSphere DRS Cluster Requirements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ESXi hosts that are added to a vSphere DRS cluster must meet certain requirements to use cluster features successfully:</a:t>
            </a:r>
          </a:p>
          <a:p>
            <a:pPr>
              <a:buFont typeface="Arial" pitchFamily="34" charset="0"/>
              <a:buChar char="•"/>
            </a:pPr>
            <a:r>
              <a:t>To use vSphere DRS for load balancing, the hosts in your cluster must be part of a vSphere vMotion network:</a:t>
            </a:r>
          </a:p>
          <a:p>
            <a:pPr lvl="1">
              <a:buFont typeface="Calibri" pitchFamily="34" charset="0"/>
              <a:buChar char="–"/>
            </a:pPr>
            <a:r>
              <a:t>If the hosts are not part of a vSphere vMotion network, vSphere DRS can still make initial placement recommendations.</a:t>
            </a:r>
          </a:p>
          <a:p>
            <a:pPr lvl="1">
              <a:buFont typeface="Calibri" pitchFamily="34" charset="0"/>
              <a:buChar char="–"/>
            </a:pPr>
            <a:r>
              <a:t>vSphere DRS works best if the VMs meet vSphere vMotion requirements.</a:t>
            </a:r>
          </a:p>
          <a:p>
            <a:pPr>
              <a:buFont typeface="Arial" pitchFamily="34" charset="0"/>
              <a:buChar char="•"/>
            </a:pPr>
            <a:r>
              <a:t>Configure all managed hosts to use shared storage.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9 - 34</a:t>
            </a:r>
            <a:endParaRPr lang="en-US" dirty="0"/>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62|381"/>
          <p:cNvPicPr>
            <a:picLocks noGrp="1" noChangeAspect="1"/>
          </p:cNvPicPr>
          <p:nvPr>
            <p:ph sz="half" idx="12"/>
          </p:nvPr>
        </p:nvPicPr>
        <p:blipFill>
          <a:blip r:embed="rId4"/>
          <a:stretch>
            <a:fillRect/>
          </a:stretch>
        </p:blipFill>
        <p:spPr>
          <a:xfrm>
            <a:off x="609600" y="1583697"/>
            <a:ext cx="10972800" cy="3936569"/>
          </a:xfrm>
          <a:prstGeom prst="rect">
            <a:avLst/>
          </a:prstGeom>
        </p:spPr>
      </p:pic>
      <p:sp>
        <p:nvSpPr>
          <p:cNvPr id="2" name="Title 1"/>
          <p:cNvSpPr>
            <a:spLocks noGrp="1"/>
          </p:cNvSpPr>
          <p:nvPr>
            <p:ph type="title"/>
          </p:nvPr>
        </p:nvSpPr>
        <p:spPr>
          <a:xfrm>
            <a:off x="609600" y="330200"/>
            <a:ext cx="10972800" cy="355600"/>
          </a:xfrm>
        </p:spPr>
        <p:txBody>
          <a:bodyPr/>
          <a:lstStyle/>
          <a:p>
            <a:r>
              <a:t>Viewing vSphere DRS Cluster Resource Utilization</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From the cluster's </a:t>
            </a:r>
            <a:r>
              <a:rPr lang="en-US" sz="2000" b="1" dirty="0">
                <a:solidFill>
                  <a:srgbClr val="000000"/>
                </a:solidFill>
                <a:cs typeface="Courier New" pitchFamily="49" charset="0"/>
              </a:rPr>
              <a:t>Monitor</a:t>
            </a:r>
            <a:r>
              <a:t> tab, you can view CPU, memory, and network utilization per host.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9 - 35</a:t>
            </a:r>
            <a:endParaRPr lang="en-US" dirty="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Viewing vSphere DRS Recommendations</a:t>
            </a:r>
          </a:p>
        </p:txBody>
      </p:sp>
      <p:pic>
        <p:nvPicPr>
          <p:cNvPr id="3" name="Content Placeholder 2|2004|1104"/>
          <p:cNvPicPr>
            <a:picLocks noGrp="1" noChangeAspect="1"/>
          </p:cNvPicPr>
          <p:nvPr>
            <p:ph sz="half" idx="1"/>
          </p:nvPr>
        </p:nvPicPr>
        <p:blipFill>
          <a:blip r:embed="rId4"/>
          <a:stretch>
            <a:fillRect/>
          </a:stretch>
        </p:blipFill>
        <p:spPr>
          <a:xfrm>
            <a:off x="4277821" y="914400"/>
            <a:ext cx="7308000" cy="4025964"/>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DRS Recommendations pane displays information about the vSphere DRS recommendations made for the cluster.</a:t>
            </a:r>
          </a:p>
          <a:p>
            <a:pPr marL="0" indent="0">
              <a:buNone/>
            </a:pPr>
            <a:r>
              <a:t>You can also view the faults that occurred when the recommendations were applied and the history of vSphere DRS actions.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9 - 36</a:t>
            </a:r>
            <a:endParaRPr lang="en-US" dirty="0"/>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Maintenance Mode and Standby Mode</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Maintenance mode:</a:t>
            </a:r>
          </a:p>
          <a:p>
            <a:pPr>
              <a:buFont typeface="Arial" pitchFamily="34" charset="0"/>
              <a:buChar char="•"/>
            </a:pPr>
            <a:r>
              <a:t>Removes a host's resources from a cluster, making those resources unavailable for use</a:t>
            </a:r>
          </a:p>
          <a:p>
            <a:pPr>
              <a:buFont typeface="Arial" pitchFamily="34" charset="0"/>
              <a:buChar char="•"/>
            </a:pPr>
            <a:r>
              <a:t>Is often used to service a host in a cluster</a:t>
            </a:r>
          </a:p>
          <a:p>
            <a:pPr marL="0" lvl="0" indent="0">
              <a:spcBef>
                <a:spcPts val="0"/>
              </a:spcBef>
              <a:spcAft>
                <a:spcPts val="0"/>
              </a:spcAft>
              <a:buNone/>
            </a:pPr>
            <a:r>
              <a:rPr lang="en-US" sz="2000" dirty="0">
                <a:solidFill>
                  <a:schemeClr val="tx2"/>
                </a:solidFill>
                <a:cs typeface="Calibri" pitchFamily="34" charset="0"/>
              </a:rPr>
              <a:t>To place a host in maintenance mode:</a:t>
            </a:r>
          </a:p>
          <a:p>
            <a:pPr>
              <a:buFont typeface="Arial" pitchFamily="34" charset="0"/>
              <a:buChar char="•"/>
            </a:pPr>
            <a:r>
              <a:t>All running VMs on the host must be migrated to another host, shut down or suspended.</a:t>
            </a:r>
          </a:p>
          <a:p>
            <a:pPr>
              <a:buFont typeface="Arial" pitchFamily="34" charset="0"/>
              <a:buChar char="•"/>
            </a:pPr>
            <a:r>
              <a:t>When DRS is in fully automated mode, powered-on VMs are automatically migrated from a host that is placed in maintenance mode.</a:t>
            </a:r>
          </a:p>
          <a:p>
            <a:pPr marL="0" lvl="0" indent="0">
              <a:spcBef>
                <a:spcPts val="0"/>
              </a:spcBef>
              <a:spcAft>
                <a:spcPts val="0"/>
              </a:spcAft>
              <a:buNone/>
            </a:pPr>
            <a:r>
              <a:rPr lang="en-US" sz="2000" dirty="0">
                <a:solidFill>
                  <a:schemeClr val="tx2"/>
                </a:solidFill>
                <a:cs typeface="Calibri" pitchFamily="34" charset="0"/>
              </a:rPr>
              <a:t>Standby mode:</a:t>
            </a:r>
          </a:p>
          <a:p>
            <a:pPr>
              <a:buFont typeface="Arial" pitchFamily="34" charset="0"/>
              <a:buChar char="•"/>
            </a:pPr>
            <a:r>
              <a:t>Is used by vSphere DPM to optimize power usage. When a host is placed in standby mode, it is powered off.</a:t>
            </a:r>
          </a:p>
        </p:txBody>
      </p:sp>
      <p:pic>
        <p:nvPicPr>
          <p:cNvPr id="4" name="Content Placeholder 3|781|581"/>
          <p:cNvPicPr>
            <a:picLocks noGrp="1" noChangeAspect="1"/>
          </p:cNvPicPr>
          <p:nvPr>
            <p:ph sz="half" idx="2"/>
          </p:nvPr>
        </p:nvPicPr>
        <p:blipFill>
          <a:blip r:embed="rId4"/>
          <a:stretch>
            <a:fillRect/>
          </a:stretch>
        </p:blipFill>
        <p:spPr>
          <a:xfrm>
            <a:off x="7948296" y="914400"/>
            <a:ext cx="3636000" cy="2704886"/>
          </a:xfrm>
          <a:prstGeom prst="rect">
            <a:avLst/>
          </a:prstGeom>
        </p:spPr>
      </p:pic>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VMware vSphere: Install, Configure, Manage [V7]      |     9 - 37</a:t>
            </a:r>
            <a:endParaRPr lang="en-US" dirty="0"/>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Removing a Host from the vSphere DRS Cluster</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To remove a host from a cluster:</a:t>
            </a:r>
          </a:p>
          <a:p>
            <a:pPr>
              <a:buFont typeface="+mj-lt"/>
              <a:buAutoNum type="arabicPeriod"/>
            </a:pPr>
            <a:r>
              <a:t>Place the host in maintenance mode.</a:t>
            </a:r>
          </a:p>
          <a:p>
            <a:pPr>
              <a:buFont typeface="+mj-lt"/>
              <a:buAutoNum type="arabicPeriod" startAt="2"/>
            </a:pPr>
            <a:r>
              <a:t>Drag the host to a different inventory location, for example, the data center or another cluster.</a:t>
            </a:r>
          </a:p>
          <a:p>
            <a:pPr marL="0" indent="0">
              <a:buNone/>
            </a:pPr>
            <a:r>
              <a:t>The resources available for the cluster decrease.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9 - 38</a:t>
            </a:r>
            <a:endParaRPr lang="en-US" dirty="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vSphere DRS and Dynamic DirectPath I/O</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Dynamic DirectPath I/O improves the vSphere DirectPath I/O functionality by adding a layer of abstraction between a VM and the physical PCI device:</a:t>
            </a:r>
          </a:p>
          <a:p>
            <a:pPr marL="0" indent="0">
              <a:buNone/>
            </a:pPr>
            <a:r>
              <a:t>A pool of PCI devices that are available in the cluster can be assigned to the VM.</a:t>
            </a:r>
          </a:p>
          <a:p>
            <a:pPr marL="0" lvl="0" indent="0">
              <a:spcBef>
                <a:spcPts val="0"/>
              </a:spcBef>
              <a:spcAft>
                <a:spcPts val="0"/>
              </a:spcAft>
              <a:buNone/>
            </a:pPr>
            <a:r>
              <a:rPr lang="en-US" sz="2000" dirty="0">
                <a:solidFill>
                  <a:schemeClr val="tx2"/>
                </a:solidFill>
                <a:cs typeface="Calibri" pitchFamily="34" charset="0"/>
              </a:rPr>
              <a:t>vSphere DRS is aware of Dynamic DirectPath I/O devices:</a:t>
            </a:r>
          </a:p>
          <a:p>
            <a:pPr>
              <a:buFont typeface="Arial" pitchFamily="34" charset="0"/>
              <a:buChar char="•"/>
            </a:pPr>
            <a:r>
              <a:t>When the VM is powered on, vSphere DRS places the VM on any ESXi host that provides the assigned PCI device.</a:t>
            </a:r>
          </a:p>
          <a:p>
            <a:pPr>
              <a:buFont typeface="Arial" pitchFamily="34" charset="0"/>
              <a:buChar char="•"/>
            </a:pPr>
            <a:r>
              <a:t>vSphere DRS takes action only at VM power on and does not perform any load-balancing actions.</a:t>
            </a:r>
          </a:p>
        </p:txBody>
      </p:sp>
      <p:pic>
        <p:nvPicPr>
          <p:cNvPr id="4" name="Content Placeholder 3|121|150"/>
          <p:cNvPicPr>
            <a:picLocks noGrp="1" noChangeAspect="1"/>
          </p:cNvPicPr>
          <p:nvPr>
            <p:ph sz="half" idx="2"/>
          </p:nvPr>
        </p:nvPicPr>
        <p:blipFill>
          <a:blip r:embed="rId4"/>
          <a:stretch>
            <a:fillRect/>
          </a:stretch>
        </p:blipFill>
        <p:spPr>
          <a:xfrm>
            <a:off x="6659787" y="914400"/>
            <a:ext cx="4417218"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9 - 39</a:t>
            </a:r>
            <a:endParaRPr 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vSphere Clusters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Virtual Beans has the following requirements for their data center:</a:t>
            </a:r>
          </a:p>
          <a:p>
            <a:pPr>
              <a:buFont typeface="Arial" pitchFamily="34" charset="0"/>
              <a:buChar char="•"/>
            </a:pPr>
            <a:r>
              <a:t>Infrastructure must be highly available:</a:t>
            </a:r>
          </a:p>
          <a:p>
            <a:pPr lvl="1">
              <a:buFont typeface="Calibri" pitchFamily="34" charset="0"/>
              <a:buChar char="–"/>
            </a:pPr>
            <a:r>
              <a:t>Business-critical applications: 99.99 percent available (downtime per year of 52.56 minutes)</a:t>
            </a:r>
          </a:p>
          <a:p>
            <a:pPr lvl="1">
              <a:buFont typeface="Calibri" pitchFamily="34" charset="0"/>
              <a:buChar char="–"/>
            </a:pPr>
            <a:r>
              <a:t>Nonbusiness-critical applications: 99 percent available (downtime per year of 3.65 days)</a:t>
            </a:r>
          </a:p>
          <a:p>
            <a:pPr>
              <a:buFont typeface="Arial" pitchFamily="34" charset="0"/>
              <a:buChar char="•"/>
            </a:pPr>
            <a:r>
              <a:t>Infrastructure must be scalable:</a:t>
            </a:r>
          </a:p>
          <a:p>
            <a:pPr lvl="1">
              <a:buFont typeface="Calibri" pitchFamily="34" charset="0"/>
              <a:buChar char="–"/>
            </a:pPr>
            <a:r>
              <a:t>Virtual Beans expects huge growth over the next three years, so the virtual infrastructure must be easy to scale.</a:t>
            </a:r>
          </a:p>
          <a:p>
            <a:pPr>
              <a:buFont typeface="Arial" pitchFamily="34" charset="0"/>
              <a:buChar char="•"/>
            </a:pPr>
            <a:r>
              <a:t>Applications must perform well:</a:t>
            </a:r>
          </a:p>
          <a:p>
            <a:pPr lvl="1">
              <a:buFont typeface="Calibri" pitchFamily="34" charset="0"/>
              <a:buChar char="–"/>
            </a:pPr>
            <a:r>
              <a:t>Applications must have enough resources to meet performance levels as defined in the service-level agreement.</a:t>
            </a:r>
          </a:p>
          <a:p>
            <a:pPr marL="0" indent="0">
              <a:buNone/>
            </a:pPr>
            <a:r>
              <a:t>As a Virtual Beans administrator, you create a vSphere cluster architecture for the data center that is highly available, scalable, and high-performing.</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9 - 4</a:t>
            </a:r>
            <a:endParaRPr lang="en-US"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Adding a Dynamic DirectPath I/O Device to a VM</a:t>
            </a:r>
          </a:p>
        </p:txBody>
      </p:sp>
      <p:pic>
        <p:nvPicPr>
          <p:cNvPr id="3" name="Content Placeholder 2|862|799"/>
          <p:cNvPicPr>
            <a:picLocks noGrp="1" noChangeAspect="1"/>
          </p:cNvPicPr>
          <p:nvPr>
            <p:ph sz="half" idx="1"/>
          </p:nvPr>
        </p:nvPicPr>
        <p:blipFill>
          <a:blip r:embed="rId4"/>
          <a:stretch>
            <a:fillRect/>
          </a:stretch>
        </p:blipFill>
        <p:spPr>
          <a:xfrm>
            <a:off x="4982600" y="914400"/>
            <a:ext cx="5898442"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add Dynamic DirectPath I/O devices to a VM by editing the VM's settings.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9 - 40</a:t>
            </a:r>
            <a:endParaRPr lang="en-US" dirty="0"/>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25: Implementing vSphere DRS Clusters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Implement a vSphere DRS cluster and verify proper functionality:</a:t>
            </a:r>
          </a:p>
          <a:p>
            <a:pPr>
              <a:buFont typeface="+mj-lt"/>
              <a:buAutoNum type="arabicPeriod"/>
            </a:pPr>
            <a:r>
              <a:t>Create a Cluster That Is Enabled for vSphere DRS</a:t>
            </a:r>
          </a:p>
          <a:p>
            <a:pPr>
              <a:buFont typeface="+mj-lt"/>
              <a:buAutoNum type="arabicPeriod" startAt="2"/>
            </a:pPr>
            <a:r>
              <a:t>Modify vSphere DRS Settings</a:t>
            </a:r>
          </a:p>
          <a:p>
            <a:pPr>
              <a:buFont typeface="+mj-lt"/>
              <a:buAutoNum type="arabicPeriod" startAt="3"/>
            </a:pPr>
            <a:r>
              <a:t>Add ESXi Hosts to the Cluster</a:t>
            </a:r>
          </a:p>
          <a:p>
            <a:pPr>
              <a:buFont typeface="+mj-lt"/>
              <a:buAutoNum type="arabicPeriod" startAt="4"/>
            </a:pPr>
            <a:r>
              <a:t>Verify vSphere vMotion Configuration on the ESXi Hosts</a:t>
            </a:r>
          </a:p>
          <a:p>
            <a:pPr>
              <a:buFont typeface="+mj-lt"/>
              <a:buAutoNum type="arabicPeriod" startAt="5"/>
            </a:pPr>
            <a:r>
              <a:t>Create a Load Imbalance</a:t>
            </a:r>
          </a:p>
          <a:p>
            <a:pPr>
              <a:buFont typeface="+mj-lt"/>
              <a:buAutoNum type="arabicPeriod" startAt="6"/>
            </a:pPr>
            <a:r>
              <a:t>Verify Proper vSphere DRS Cluster Functionality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9 - 41</a:t>
            </a:r>
            <a:endParaRPr lang="en-US" dirty="0"/>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functions of a vSphere DRS cluster</a:t>
            </a:r>
          </a:p>
          <a:p>
            <a:pPr>
              <a:buFont typeface="Arial" pitchFamily="34" charset="0"/>
              <a:buChar char="•"/>
            </a:pPr>
            <a:r>
              <a:t>Explain how vSphere DRS determines VM placement on hosts in the cluster</a:t>
            </a:r>
          </a:p>
          <a:p>
            <a:pPr>
              <a:buFont typeface="Arial" pitchFamily="34" charset="0"/>
              <a:buChar char="•"/>
            </a:pPr>
            <a:r>
              <a:t>Enable vSphere DRS in a cluster</a:t>
            </a:r>
          </a:p>
          <a:p>
            <a:pPr>
              <a:buFont typeface="Arial" pitchFamily="34" charset="0"/>
              <a:buChar char="•"/>
            </a:pPr>
            <a:r>
              <a:t>Monitor a vSphere DRS cluster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9 - 42</a:t>
            </a:r>
            <a:endParaRPr lang="en-US" dirty="0"/>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3: Introduction to vSphere HA</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2088"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options for configuring a highly available vSphere environment</a:t>
            </a:r>
          </a:p>
          <a:p>
            <a:pPr>
              <a:buFont typeface="Arial" pitchFamily="34" charset="0"/>
              <a:buChar char="•"/>
            </a:pPr>
            <a:r>
              <a:t>Describe how vSphere HA responds when an ESXi host, a virtual machine, or an application fails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9 - 44</a:t>
            </a:r>
            <a:endParaRPr lang="en-US" dirty="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00|564"/>
          <p:cNvPicPr>
            <a:picLocks noGrp="1" noChangeAspect="1"/>
          </p:cNvPicPr>
          <p:nvPr>
            <p:ph sz="half" idx="12"/>
          </p:nvPr>
        </p:nvPicPr>
        <p:blipFill>
          <a:blip r:embed="rId4"/>
          <a:stretch>
            <a:fillRect/>
          </a:stretch>
        </p:blipFill>
        <p:spPr>
          <a:xfrm>
            <a:off x="1992337" y="1583697"/>
            <a:ext cx="8207325" cy="4628191"/>
          </a:xfrm>
          <a:prstGeom prst="rect">
            <a:avLst/>
          </a:prstGeom>
        </p:spPr>
      </p:pic>
      <p:sp>
        <p:nvSpPr>
          <p:cNvPr id="2" name="Title 1"/>
          <p:cNvSpPr>
            <a:spLocks noGrp="1"/>
          </p:cNvSpPr>
          <p:nvPr>
            <p:ph type="title"/>
          </p:nvPr>
        </p:nvSpPr>
        <p:spPr>
          <a:xfrm>
            <a:off x="609600" y="330200"/>
            <a:ext cx="10972800" cy="355600"/>
          </a:xfrm>
        </p:spPr>
        <p:txBody>
          <a:bodyPr/>
          <a:lstStyle/>
          <a:p>
            <a:r>
              <a:t>Protection at Every Level</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With vSphere, you can reduce planned downtime, prevent unplanned downtime, and recover rapidly from outages.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9 - 45</a:t>
            </a:r>
            <a:endParaRPr lang="en-US" dirty="0"/>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About vSphere HA</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vSphere HA provides rapid recovery from outages and cost-effective high availability for applications running in VMs. vSphere HA protects application availability in several ways.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9 - 46</a:t>
            </a:r>
            <a:endParaRPr lang="en-US" dirty="0"/>
          </a:p>
        </p:txBody>
      </p:sp>
      <p:graphicFrame>
        <p:nvGraphicFramePr>
          <p:cNvPr id="12099" name="Table 1"/>
          <p:cNvGraphicFramePr>
            <a:graphicFrameLocks noGrp="1"/>
          </p:cNvGraphicFramePr>
          <p:nvPr/>
        </p:nvGraphicFramePr>
        <p:xfrm>
          <a:off x="609600" y="1583697"/>
          <a:ext cx="10863072" cy="3576320"/>
        </p:xfrm>
        <a:graphic>
          <a:graphicData uri="http://schemas.openxmlformats.org/drawingml/2006/table">
            <a:tbl>
              <a:tblPr firstRow="1" bandRow="1">
                <a:tableStyleId>{6E25E649-3F16-4E02-A733-19D2CDBF48F0}</a:tableStyleId>
              </a:tblPr>
              <a:tblGrid>
                <a:gridCol w="3840480">
                  <a:extLst>
                    <a:ext uri="{9D8B030D-6E8A-4147-A177-3AD203B41FA5}">
                      <a16:colId xmlns:a16="http://schemas.microsoft.com/office/drawing/2014/main" val="20000"/>
                    </a:ext>
                  </a:extLst>
                </a:gridCol>
                <a:gridCol w="7022592">
                  <a:extLst>
                    <a:ext uri="{9D8B030D-6E8A-4147-A177-3AD203B41FA5}">
                      <a16:colId xmlns:a16="http://schemas.microsoft.com/office/drawing/2014/main" val="20001"/>
                    </a:ext>
                  </a:extLst>
                </a:gridCol>
              </a:tblGrid>
              <a:tr h="370840">
                <a:tc>
                  <a:txBody>
                    <a:bodyPr/>
                    <a:lstStyle/>
                    <a:p>
                      <a:pPr marL="0" indent="0" algn="l">
                        <a:buNone/>
                      </a:pPr>
                      <a:r>
                        <a:t>Protects Against</a:t>
                      </a:r>
                    </a:p>
                  </a:txBody>
                  <a:tcPr/>
                </a:tc>
                <a:tc>
                  <a:txBody>
                    <a:bodyPr/>
                    <a:lstStyle/>
                    <a:p>
                      <a:pPr marL="0" indent="0" algn="l">
                        <a:buNone/>
                      </a:pPr>
                      <a:r>
                        <a:t>How Does vSphere HA Provide Protection?</a:t>
                      </a:r>
                    </a:p>
                  </a:txBody>
                  <a:tcPr/>
                </a:tc>
                <a:extLst>
                  <a:ext uri="{0D108BD9-81ED-4DB2-BD59-A6C34878D82A}">
                    <a16:rowId xmlns:a16="http://schemas.microsoft.com/office/drawing/2014/main" val="10000"/>
                  </a:ext>
                </a:extLst>
              </a:tr>
              <a:tr h="370840">
                <a:tc>
                  <a:txBody>
                    <a:bodyPr/>
                    <a:lstStyle/>
                    <a:p>
                      <a:pPr marL="0" indent="0" algn="l">
                        <a:buNone/>
                      </a:pPr>
                      <a:r>
                        <a:t>ESXi host failure</a:t>
                      </a:r>
                    </a:p>
                  </a:txBody>
                  <a:tcPr/>
                </a:tc>
                <a:tc>
                  <a:txBody>
                    <a:bodyPr/>
                    <a:lstStyle/>
                    <a:p>
                      <a:pPr marL="0" indent="0" algn="l">
                        <a:buNone/>
                      </a:pPr>
                      <a:r>
                        <a:t>By restarting the VMs on other hosts within the cluster</a:t>
                      </a:r>
                    </a:p>
                  </a:txBody>
                  <a:tcPr/>
                </a:tc>
                <a:extLst>
                  <a:ext uri="{0D108BD9-81ED-4DB2-BD59-A6C34878D82A}">
                    <a16:rowId xmlns:a16="http://schemas.microsoft.com/office/drawing/2014/main" val="10001"/>
                  </a:ext>
                </a:extLst>
              </a:tr>
              <a:tr h="370840">
                <a:tc>
                  <a:txBody>
                    <a:bodyPr/>
                    <a:lstStyle/>
                    <a:p>
                      <a:pPr marL="0" indent="0" algn="l">
                        <a:buNone/>
                      </a:pPr>
                      <a:r>
                        <a:t>VM failure</a:t>
                      </a:r>
                    </a:p>
                  </a:txBody>
                  <a:tcPr/>
                </a:tc>
                <a:tc>
                  <a:txBody>
                    <a:bodyPr/>
                    <a:lstStyle/>
                    <a:p>
                      <a:pPr marL="0" indent="0" algn="l">
                        <a:buNone/>
                      </a:pPr>
                      <a:r>
                        <a:t>By restarting the VM when a VMware Tools heartbeat is not received within a set time</a:t>
                      </a:r>
                    </a:p>
                  </a:txBody>
                  <a:tcPr/>
                </a:tc>
                <a:extLst>
                  <a:ext uri="{0D108BD9-81ED-4DB2-BD59-A6C34878D82A}">
                    <a16:rowId xmlns:a16="http://schemas.microsoft.com/office/drawing/2014/main" val="10002"/>
                  </a:ext>
                </a:extLst>
              </a:tr>
              <a:tr h="370840">
                <a:tc>
                  <a:txBody>
                    <a:bodyPr/>
                    <a:lstStyle/>
                    <a:p>
                      <a:pPr marL="0" indent="0" algn="l">
                        <a:buNone/>
                      </a:pPr>
                      <a:r>
                        <a:t>Application failure</a:t>
                      </a:r>
                    </a:p>
                  </a:txBody>
                  <a:tcPr/>
                </a:tc>
                <a:tc>
                  <a:txBody>
                    <a:bodyPr/>
                    <a:lstStyle/>
                    <a:p>
                      <a:pPr marL="0" indent="0" algn="l">
                        <a:buNone/>
                      </a:pPr>
                      <a:r>
                        <a:t>By restarting the VM when an application heartbeat is not received within a set time</a:t>
                      </a:r>
                    </a:p>
                  </a:txBody>
                  <a:tcPr/>
                </a:tc>
                <a:extLst>
                  <a:ext uri="{0D108BD9-81ED-4DB2-BD59-A6C34878D82A}">
                    <a16:rowId xmlns:a16="http://schemas.microsoft.com/office/drawing/2014/main" val="10003"/>
                  </a:ext>
                </a:extLst>
              </a:tr>
              <a:tr h="370840">
                <a:tc>
                  <a:txBody>
                    <a:bodyPr/>
                    <a:lstStyle/>
                    <a:p>
                      <a:pPr marL="0" indent="0" algn="l">
                        <a:buNone/>
                      </a:pPr>
                      <a:r>
                        <a:t>Datastore accessibility failure</a:t>
                      </a:r>
                    </a:p>
                  </a:txBody>
                  <a:tcPr/>
                </a:tc>
                <a:tc>
                  <a:txBody>
                    <a:bodyPr/>
                    <a:lstStyle/>
                    <a:p>
                      <a:pPr marL="0" indent="0" algn="l">
                        <a:buNone/>
                      </a:pPr>
                      <a:r>
                        <a:t>By restarting the affected VMs on other hosts that still can access the datastores.</a:t>
                      </a:r>
                    </a:p>
                  </a:txBody>
                  <a:tcPr/>
                </a:tc>
                <a:extLst>
                  <a:ext uri="{0D108BD9-81ED-4DB2-BD59-A6C34878D82A}">
                    <a16:rowId xmlns:a16="http://schemas.microsoft.com/office/drawing/2014/main" val="10004"/>
                  </a:ext>
                </a:extLst>
              </a:tr>
              <a:tr h="370840">
                <a:tc>
                  <a:txBody>
                    <a:bodyPr/>
                    <a:lstStyle/>
                    <a:p>
                      <a:pPr marL="0" indent="0" algn="l">
                        <a:buNone/>
                      </a:pPr>
                      <a:r>
                        <a:t>Network isolation</a:t>
                      </a:r>
                    </a:p>
                  </a:txBody>
                  <a:tcPr/>
                </a:tc>
                <a:tc>
                  <a:txBody>
                    <a:bodyPr/>
                    <a:lstStyle/>
                    <a:p>
                      <a:pPr marL="0" indent="0" algn="l">
                        <a:buNone/>
                      </a:pPr>
                      <a:r>
                        <a:t>By restarting VMs if their host becomes isolated on the management or vSAN network. This protection is provided even if the network becomes partitioned.</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9 - 47</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2103" name="Video 12103|1000|500" title="Video 12103">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vSphere HA Scenario: ESXi Host Failure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When a host fails, vSphere HA restarts the impacted VMs on other hosts in the cluster.</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10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103"/>
                                        </p:tgtEl>
                                      </p:cBhvr>
                                    </p:cmd>
                                  </p:childTnLst>
                                </p:cTn>
                              </p:par>
                            </p:childTnLst>
                          </p:cTn>
                        </p:par>
                      </p:childTnLst>
                    </p:cTn>
                  </p:par>
                </p:childTnLst>
              </p:cTn>
              <p:nextCondLst>
                <p:cond evt="onClick" delay="0">
                  <p:tgtEl>
                    <p:spTgt spid="12103"/>
                  </p:tgtEl>
                </p:cond>
              </p:nextCondLst>
            </p:seq>
            <p:video>
              <p:cMediaNode vol="80000">
                <p:cTn id="7" fill="hold" display="0">
                  <p:stCondLst>
                    <p:cond delay="indefinite"/>
                  </p:stCondLst>
                </p:cTn>
                <p:tgtEl>
                  <p:spTgt spid="12103"/>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9 - 48</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2108" name="Video 12108|1000|500" title="Video 12108">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vSphere HA Scenario: Guest Operating System Failure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When a VM stops sending heartbeats or the VM process (vmx) fails unexpectedly, vSphere HA resets the VM.</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10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108"/>
                                        </p:tgtEl>
                                      </p:cBhvr>
                                    </p:cmd>
                                  </p:childTnLst>
                                </p:cTn>
                              </p:par>
                            </p:childTnLst>
                          </p:cTn>
                        </p:par>
                      </p:childTnLst>
                    </p:cTn>
                  </p:par>
                </p:childTnLst>
              </p:cTn>
              <p:nextCondLst>
                <p:cond evt="onClick" delay="0">
                  <p:tgtEl>
                    <p:spTgt spid="12108"/>
                  </p:tgtEl>
                </p:cond>
              </p:nextCondLst>
            </p:seq>
            <p:video>
              <p:cMediaNode vol="80000">
                <p:cTn id="7" fill="hold" display="0">
                  <p:stCondLst>
                    <p:cond delay="indefinite"/>
                  </p:stCondLst>
                </p:cTn>
                <p:tgtEl>
                  <p:spTgt spid="1210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9 - 49</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2113" name="Video 12113|1000|500" title="Video 12113">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vSphere HA Scenario: Application Failure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When an application fails, vSphere HA restarts the impacted VM on the same host.</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1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113"/>
                                        </p:tgtEl>
                                      </p:cBhvr>
                                    </p:cmd>
                                  </p:childTnLst>
                                </p:cTn>
                              </p:par>
                            </p:childTnLst>
                          </p:cTn>
                        </p:par>
                      </p:childTnLst>
                    </p:cTn>
                  </p:par>
                </p:childTnLst>
              </p:cTn>
              <p:nextCondLst>
                <p:cond evt="onClick" delay="0">
                  <p:tgtEl>
                    <p:spTgt spid="12113"/>
                  </p:tgtEl>
                </p:cond>
              </p:nextCondLst>
            </p:seq>
            <p:video>
              <p:cMediaNode vol="80000">
                <p:cTn id="7" fill="hold" display="0">
                  <p:stCondLst>
                    <p:cond delay="indefinite"/>
                  </p:stCondLst>
                </p:cTn>
                <p:tgtEl>
                  <p:spTgt spid="1211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1: vSphere Clusters Overview</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94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vSphere HA Scenario: Datastore Accessibility Failures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If VM Component Protection (VMCP) is enabled, vSphere HA can detect datastore accessibility failures and provide automated recovery for affected VMs.</a:t>
            </a:r>
          </a:p>
          <a:p>
            <a:pPr marL="0" lvl="0" indent="0">
              <a:spcBef>
                <a:spcPts val="0"/>
              </a:spcBef>
              <a:spcAft>
                <a:spcPts val="0"/>
              </a:spcAft>
              <a:buNone/>
            </a:pPr>
            <a:r>
              <a:rPr lang="en-US" sz="2000" dirty="0">
                <a:solidFill>
                  <a:schemeClr val="tx2"/>
                </a:solidFill>
                <a:cs typeface="Calibri" pitchFamily="34" charset="0"/>
              </a:rPr>
              <a:t>You can determine the response that vSphere HA makes to such a failure, ranging from the creation of event alarms to VM restarts on other hosts:</a:t>
            </a:r>
          </a:p>
          <a:p>
            <a:pPr>
              <a:buFont typeface="Arial" pitchFamily="34" charset="0"/>
              <a:buChar char="•"/>
            </a:pPr>
            <a:r>
              <a:t>All paths down (APD):</a:t>
            </a:r>
          </a:p>
          <a:p>
            <a:pPr lvl="1">
              <a:buFont typeface="Calibri" pitchFamily="34" charset="0"/>
              <a:buChar char="–"/>
            </a:pPr>
            <a:r>
              <a:t>Recoverable.</a:t>
            </a:r>
          </a:p>
          <a:p>
            <a:pPr lvl="1">
              <a:buFont typeface="Calibri" pitchFamily="34" charset="0"/>
              <a:buChar char="–"/>
            </a:pPr>
            <a:r>
              <a:t>Represents a transient or unknown accessibility loss.</a:t>
            </a:r>
          </a:p>
          <a:p>
            <a:pPr lvl="1">
              <a:buFont typeface="Calibri" pitchFamily="34" charset="0"/>
              <a:buChar char="–"/>
            </a:pPr>
            <a:r>
              <a:t>Response can be either </a:t>
            </a:r>
            <a:r>
              <a:rPr lang="en-US" sz="2000" b="1" dirty="0">
                <a:solidFill>
                  <a:srgbClr val="000000"/>
                </a:solidFill>
                <a:cs typeface="Courier New" pitchFamily="49" charset="0"/>
              </a:rPr>
              <a:t>Issue events</a:t>
            </a:r>
            <a:r>
              <a:t>, </a:t>
            </a:r>
            <a:r>
              <a:rPr lang="en-US" sz="2000" b="1" dirty="0">
                <a:solidFill>
                  <a:srgbClr val="000000"/>
                </a:solidFill>
                <a:cs typeface="Courier New" pitchFamily="49" charset="0"/>
              </a:rPr>
              <a:t>Power off and restart VMs - Conservative restart policy</a:t>
            </a:r>
            <a:r>
              <a:t>, or </a:t>
            </a:r>
            <a:r>
              <a:rPr lang="en-US" sz="2000" b="1" dirty="0">
                <a:solidFill>
                  <a:srgbClr val="000000"/>
                </a:solidFill>
                <a:cs typeface="Courier New" pitchFamily="49" charset="0"/>
              </a:rPr>
              <a:t>Power off and restart VMs - Aggressive restart policy</a:t>
            </a:r>
            <a:r>
              <a:t>.</a:t>
            </a:r>
          </a:p>
          <a:p>
            <a:pPr>
              <a:buFont typeface="Arial" pitchFamily="34" charset="0"/>
              <a:buChar char="•"/>
            </a:pPr>
            <a:r>
              <a:t>Permanent device loss (PDL):</a:t>
            </a:r>
          </a:p>
          <a:p>
            <a:pPr lvl="1">
              <a:buFont typeface="Calibri" pitchFamily="34" charset="0"/>
              <a:buChar char="–"/>
            </a:pPr>
            <a:r>
              <a:t>Unrecoverable loss of accessibility. </a:t>
            </a:r>
          </a:p>
          <a:p>
            <a:pPr lvl="1">
              <a:buFont typeface="Calibri" pitchFamily="34" charset="0"/>
              <a:buChar char="–"/>
            </a:pPr>
            <a:r>
              <a:t>Occurs when a storage device reports that the datastore is no longer accessible by the host.</a:t>
            </a:r>
          </a:p>
          <a:p>
            <a:pPr lvl="1">
              <a:buFont typeface="Calibri" pitchFamily="34" charset="0"/>
              <a:buChar char="–"/>
            </a:pPr>
            <a:r>
              <a:t>Response can be either </a:t>
            </a:r>
            <a:r>
              <a:rPr lang="en-US" sz="2000" b="1" dirty="0">
                <a:solidFill>
                  <a:srgbClr val="000000"/>
                </a:solidFill>
                <a:cs typeface="Courier New" pitchFamily="49" charset="0"/>
              </a:rPr>
              <a:t>Issue events</a:t>
            </a:r>
            <a:r>
              <a:t> or </a:t>
            </a:r>
            <a:r>
              <a:rPr lang="en-US" sz="2000" b="1" dirty="0">
                <a:solidFill>
                  <a:srgbClr val="000000"/>
                </a:solidFill>
                <a:cs typeface="Courier New" pitchFamily="49" charset="0"/>
              </a:rPr>
              <a:t>Power off and restart VMs</a:t>
            </a:r>
            <a:r>
              <a:t>.</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9 - 50</a:t>
            </a:r>
            <a:endParaRPr lang="en-US" dirty="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vSphere HA Scenario: Protecting VMs Against Network Isolation</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Host network isolation occurs when a host is still running, but it can no longer observe traffic from vSphere HA agents on the management network:</a:t>
            </a:r>
          </a:p>
          <a:p>
            <a:pPr>
              <a:buFont typeface="Arial" pitchFamily="34" charset="0"/>
              <a:buChar char="•"/>
            </a:pPr>
            <a:r>
              <a:t>The host tries to ping the isolation addresses. An isolation address is an IP address or FQDN that can be manually specified (the default is the host's default gateway).</a:t>
            </a:r>
          </a:p>
          <a:p>
            <a:pPr>
              <a:buFont typeface="Arial" pitchFamily="34" charset="0"/>
              <a:buChar char="•"/>
            </a:pPr>
            <a:r>
              <a:t>If pinging fails, the host declares that it is isolated from the network.</a:t>
            </a:r>
          </a:p>
          <a:p>
            <a:pPr>
              <a:buFont typeface="Arial" pitchFamily="34" charset="0"/>
              <a:buChar char="•"/>
            </a:pPr>
            <a:r>
              <a:t>This protection is provided even if the network becomes partitioned.</a:t>
            </a:r>
          </a:p>
        </p:txBody>
      </p:sp>
      <p:pic>
        <p:nvPicPr>
          <p:cNvPr id="4" name="Content Placeholder 3|1000|641"/>
          <p:cNvPicPr>
            <a:picLocks noGrp="1" noChangeAspect="1"/>
          </p:cNvPicPr>
          <p:nvPr>
            <p:ph sz="half" idx="2"/>
          </p:nvPr>
        </p:nvPicPr>
        <p:blipFill>
          <a:blip r:embed="rId4"/>
          <a:stretch>
            <a:fillRect/>
          </a:stretch>
        </p:blipFill>
        <p:spPr>
          <a:xfrm>
            <a:off x="6168396" y="1694971"/>
            <a:ext cx="5400000" cy="3459556"/>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9 - 51</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vSphere HA restarts VMs if their host becomes isolated on the management or vSAN network.</a:t>
            </a: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Importance of Redundant Heartbeat Networks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Redundant heartbeat networks ensure reliable failure detection and minimize the chance of host-isolation scenarios. </a:t>
            </a:r>
          </a:p>
          <a:p>
            <a:pPr marL="0" lvl="0" indent="0">
              <a:spcBef>
                <a:spcPts val="0"/>
              </a:spcBef>
              <a:spcAft>
                <a:spcPts val="0"/>
              </a:spcAft>
              <a:buNone/>
            </a:pPr>
            <a:r>
              <a:rPr lang="en-US" sz="2000" dirty="0">
                <a:solidFill>
                  <a:schemeClr val="tx2"/>
                </a:solidFill>
                <a:cs typeface="Calibri" pitchFamily="34" charset="0"/>
              </a:rPr>
              <a:t>In a vSphere HA cluster, heartbeats have the following characteristics:</a:t>
            </a:r>
          </a:p>
          <a:p>
            <a:pPr>
              <a:buFont typeface="Arial" pitchFamily="34" charset="0"/>
              <a:buChar char="•"/>
            </a:pPr>
            <a:r>
              <a:t>They are sent between the master host and the subordinate hosts.</a:t>
            </a:r>
          </a:p>
          <a:p>
            <a:pPr>
              <a:buFont typeface="Arial" pitchFamily="34" charset="0"/>
              <a:buChar char="•"/>
            </a:pPr>
            <a:r>
              <a:t>They are used to determine whether a master host or a subordinate host has failed.</a:t>
            </a:r>
          </a:p>
          <a:p>
            <a:pPr>
              <a:buFont typeface="Arial" pitchFamily="34" charset="0"/>
              <a:buChar char="•"/>
            </a:pPr>
            <a:r>
              <a:t>They are sent over a heartbeat network.</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9 - 52</a:t>
            </a:r>
            <a:endParaRPr lang="en-US" dirty="0"/>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Redundancy Using NIC Teaming</a:t>
            </a:r>
          </a:p>
        </p:txBody>
      </p:sp>
      <p:pic>
        <p:nvPicPr>
          <p:cNvPr id="3" name="Content Placeholder 2|1999|843"/>
          <p:cNvPicPr>
            <a:picLocks noGrp="1" noChangeAspect="1"/>
          </p:cNvPicPr>
          <p:nvPr>
            <p:ph sz="half" idx="1"/>
          </p:nvPr>
        </p:nvPicPr>
        <p:blipFill>
          <a:blip r:embed="rId4"/>
          <a:stretch>
            <a:fillRect/>
          </a:stretch>
        </p:blipFill>
        <p:spPr>
          <a:xfrm>
            <a:off x="4277821" y="914400"/>
            <a:ext cx="7308000" cy="3081862"/>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 heartbeat network is implemented in the following ways:</a:t>
            </a:r>
          </a:p>
          <a:p>
            <a:pPr>
              <a:buFont typeface="Arial" pitchFamily="34" charset="0"/>
              <a:buChar char="•"/>
            </a:pPr>
            <a:r>
              <a:t>By using a VMkernel port that is marked for management</a:t>
            </a:r>
          </a:p>
          <a:p>
            <a:pPr>
              <a:buFont typeface="Arial" pitchFamily="34" charset="0"/>
              <a:buChar char="•"/>
            </a:pPr>
            <a:r>
              <a:t>By using a VMkernel port that is marked for vSAN traffic when vSAN is in use</a:t>
            </a:r>
          </a:p>
          <a:p>
            <a:pPr marL="0" indent="0">
              <a:buNone/>
            </a:pPr>
            <a:r>
              <a:t>You can use NIC teaming to create a redundant heartbeat network on ESXi hosts.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9 - 53</a:t>
            </a:r>
            <a:endParaRPr lang="en-US" dirty="0"/>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Redundancy Using Additional Networks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create redundancy by configuring more heartbeat networks.</a:t>
            </a:r>
          </a:p>
          <a:p>
            <a:pPr marL="0" indent="0">
              <a:buNone/>
            </a:pPr>
            <a:r>
              <a:t>On each ESXi host, create a second VMkernel port on a separate virtual switch with its own physical adapter.</a:t>
            </a:r>
          </a:p>
          <a:p>
            <a:pPr marL="0" indent="0">
              <a:buNone/>
            </a:pPr>
            <a:r>
              <a:t>Redundant management networking supports the reliable detection of failures and prevents isolation or partition conditions from occurring, because heartbeats can be sent over multiple networks.</a:t>
            </a:r>
          </a:p>
        </p:txBody>
      </p:sp>
      <p:pic>
        <p:nvPicPr>
          <p:cNvPr id="4" name="Content Placeholder 3|1025|939"/>
          <p:cNvPicPr>
            <a:picLocks noGrp="1" noChangeAspect="1"/>
          </p:cNvPicPr>
          <p:nvPr>
            <p:ph sz="half" idx="2"/>
          </p:nvPr>
        </p:nvPicPr>
        <p:blipFill>
          <a:blip r:embed="rId4"/>
          <a:stretch>
            <a:fillRect/>
          </a:stretch>
        </p:blipFill>
        <p:spPr>
          <a:xfrm>
            <a:off x="6168396" y="914400"/>
            <a:ext cx="5400000" cy="4946926"/>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9 - 54</a:t>
            </a:r>
            <a:endParaRPr lang="en-US" dirty="0"/>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options for configuring a highly available vSphere environment</a:t>
            </a:r>
          </a:p>
          <a:p>
            <a:pPr>
              <a:buFont typeface="Arial" pitchFamily="34" charset="0"/>
              <a:buChar char="•"/>
            </a:pPr>
            <a:r>
              <a:t>Describe how vSphere HA responds when an ESXi host, a virtual machine, or an application fails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9 - 55</a:t>
            </a:r>
            <a:endParaRPr lang="en-US" dirty="0"/>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4: vSphere HA Architecture</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2139"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the heartbeat mechanisms used by vSphere HA</a:t>
            </a:r>
          </a:p>
          <a:p>
            <a:pPr>
              <a:buFont typeface="Arial" pitchFamily="34" charset="0"/>
              <a:buChar char="•"/>
            </a:pPr>
            <a:r>
              <a:t>Describe failure scenarios</a:t>
            </a:r>
          </a:p>
          <a:p>
            <a:pPr>
              <a:buFont typeface="Arial" pitchFamily="34" charset="0"/>
              <a:buChar char="•"/>
            </a:pPr>
            <a:r>
              <a:t>Recognize vSphere HA design considerations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9 - 57</a:t>
            </a:r>
            <a:endParaRPr lang="en-US" dirty="0"/>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12|150"/>
          <p:cNvPicPr>
            <a:picLocks noGrp="1" noChangeAspect="1"/>
          </p:cNvPicPr>
          <p:nvPr>
            <p:ph sz="half" idx="12"/>
          </p:nvPr>
        </p:nvPicPr>
        <p:blipFill>
          <a:blip r:embed="rId4"/>
          <a:stretch>
            <a:fillRect/>
          </a:stretch>
        </p:blipFill>
        <p:spPr>
          <a:xfrm>
            <a:off x="2833269" y="1583697"/>
            <a:ext cx="6525461" cy="4628191"/>
          </a:xfrm>
          <a:prstGeom prst="rect">
            <a:avLst/>
          </a:prstGeom>
        </p:spPr>
      </p:pic>
      <p:sp>
        <p:nvSpPr>
          <p:cNvPr id="2" name="Title 1"/>
          <p:cNvSpPr>
            <a:spLocks noGrp="1"/>
          </p:cNvSpPr>
          <p:nvPr>
            <p:ph type="title"/>
          </p:nvPr>
        </p:nvSpPr>
        <p:spPr>
          <a:xfrm>
            <a:off x="609600" y="330200"/>
            <a:ext cx="10972800" cy="355600"/>
          </a:xfrm>
        </p:spPr>
        <p:txBody>
          <a:bodyPr/>
          <a:lstStyle/>
          <a:p>
            <a:r>
              <a:t>vSphere HA Architecture: Agent Communication</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When vSphere HA is enabled in a cluster, the Fault Domain Manager (FDM) service starts on the hosts in the cluster.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9 - 58</a:t>
            </a:r>
            <a:endParaRPr lang="en-US" dirty="0"/>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vSphere HA Architecture: Network Heartbeats</a:t>
            </a:r>
          </a:p>
        </p:txBody>
      </p:sp>
      <p:pic>
        <p:nvPicPr>
          <p:cNvPr id="3" name="Content Placeholder 2|1000|644"/>
          <p:cNvPicPr>
            <a:picLocks noGrp="1" noChangeAspect="1"/>
          </p:cNvPicPr>
          <p:nvPr>
            <p:ph sz="half" idx="1"/>
          </p:nvPr>
        </p:nvPicPr>
        <p:blipFill>
          <a:blip r:embed="rId4"/>
          <a:stretch>
            <a:fillRect/>
          </a:stretch>
        </p:blipFill>
        <p:spPr>
          <a:xfrm>
            <a:off x="4277821" y="914400"/>
            <a:ext cx="7308000" cy="4705872"/>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master host sends periodic heartbeats to the subordinate hosts.</a:t>
            </a:r>
          </a:p>
          <a:p>
            <a:pPr marL="0" indent="0">
              <a:buNone/>
            </a:pPr>
            <a:r>
              <a:t>In this way, the subordinate hosts know that the master host is alive and the master host knows that the subordinate hosts are alive.</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9 - 59</a:t>
            </a:r>
            <a:endParaRPr lang="en-US"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benefits of vSphere clusters</a:t>
            </a:r>
          </a:p>
          <a:p>
            <a:pPr>
              <a:buFont typeface="Arial" pitchFamily="34" charset="0"/>
              <a:buChar char="•"/>
            </a:pPr>
            <a:r>
              <a:t>Create a vSphere cluster</a:t>
            </a:r>
          </a:p>
          <a:p>
            <a:pPr>
              <a:buFont typeface="Arial" pitchFamily="34" charset="0"/>
              <a:buChar char="•"/>
            </a:pPr>
            <a:r>
              <a:t>View information about a vSphere cluster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9 - 6</a:t>
            </a:r>
            <a:endParaRPr lang="en-US" dirty="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vSphere HA Architecture: Datastore Heartbeats</a:t>
            </a:r>
          </a:p>
        </p:txBody>
      </p:sp>
      <p:pic>
        <p:nvPicPr>
          <p:cNvPr id="3" name="Content Placeholder 2|1000|625"/>
          <p:cNvPicPr>
            <a:picLocks noGrp="1" noChangeAspect="1"/>
          </p:cNvPicPr>
          <p:nvPr>
            <p:ph sz="half" idx="1"/>
          </p:nvPr>
        </p:nvPicPr>
        <p:blipFill>
          <a:blip r:embed="rId4"/>
          <a:stretch>
            <a:fillRect/>
          </a:stretch>
        </p:blipFill>
        <p:spPr>
          <a:xfrm>
            <a:off x="4277821" y="914400"/>
            <a:ext cx="7308000" cy="4562051"/>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When the master host cannot communicate with a subordinate host over the management network, the master host uses datastore heartbeating to determine the cause:</a:t>
            </a:r>
          </a:p>
          <a:p>
            <a:pPr>
              <a:buFont typeface="Arial" pitchFamily="34" charset="0"/>
              <a:buChar char="•"/>
            </a:pPr>
            <a:r>
              <a:t>Subordinate host failure</a:t>
            </a:r>
          </a:p>
          <a:p>
            <a:pPr>
              <a:buFont typeface="Arial" pitchFamily="34" charset="0"/>
              <a:buChar char="•"/>
            </a:pPr>
            <a:r>
              <a:t>Network partition</a:t>
            </a:r>
          </a:p>
          <a:p>
            <a:pPr>
              <a:buFont typeface="Arial" pitchFamily="34" charset="0"/>
              <a:buChar char="•"/>
            </a:pPr>
            <a:r>
              <a:t>Network isolation</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9 - 60</a:t>
            </a:r>
            <a:endParaRPr lang="en-US" dirty="0"/>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vSphere HA Failure Scenarios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vSphere HA can identify and respond to various types of failures:</a:t>
            </a:r>
          </a:p>
          <a:p>
            <a:pPr>
              <a:buFont typeface="Arial" pitchFamily="34" charset="0"/>
              <a:buChar char="•"/>
            </a:pPr>
            <a:r>
              <a:t>Subordinate host failure</a:t>
            </a:r>
          </a:p>
          <a:p>
            <a:pPr>
              <a:buFont typeface="Arial" pitchFamily="34" charset="0"/>
              <a:buChar char="•"/>
            </a:pPr>
            <a:r>
              <a:t>Master host failure</a:t>
            </a:r>
          </a:p>
          <a:p>
            <a:pPr>
              <a:buFont typeface="Arial" pitchFamily="34" charset="0"/>
              <a:buChar char="•"/>
            </a:pPr>
            <a:r>
              <a:t>Network failure (host isolation)</a:t>
            </a:r>
          </a:p>
          <a:p>
            <a:pPr marL="0" lvl="0" indent="0">
              <a:spcBef>
                <a:spcPts val="0"/>
              </a:spcBef>
              <a:spcAft>
                <a:spcPts val="0"/>
              </a:spcAft>
              <a:buNone/>
            </a:pPr>
            <a:r>
              <a:rPr lang="en-US" sz="2000" dirty="0">
                <a:solidFill>
                  <a:schemeClr val="tx2"/>
                </a:solidFill>
                <a:cs typeface="Calibri" pitchFamily="34" charset="0"/>
              </a:rPr>
              <a:t>VMCP enables vSphere HA to detect and respond to datastore access failures:</a:t>
            </a:r>
          </a:p>
          <a:p>
            <a:pPr>
              <a:buFont typeface="Arial" pitchFamily="34" charset="0"/>
              <a:buChar char="•"/>
            </a:pPr>
            <a:r>
              <a:t>APD</a:t>
            </a:r>
          </a:p>
          <a:p>
            <a:pPr>
              <a:buFont typeface="Arial" pitchFamily="34" charset="0"/>
              <a:buChar char="•"/>
            </a:pPr>
            <a:r>
              <a:t>PDL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9 - 61</a:t>
            </a:r>
            <a:endParaRPr lang="en-US" dirty="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Failed Subordinate Hosts</a:t>
            </a:r>
          </a:p>
        </p:txBody>
      </p:sp>
      <p:pic>
        <p:nvPicPr>
          <p:cNvPr id="3" name="Content Placeholder 2|1000|661"/>
          <p:cNvPicPr>
            <a:picLocks noGrp="1" noChangeAspect="1"/>
          </p:cNvPicPr>
          <p:nvPr>
            <p:ph sz="half" idx="1"/>
          </p:nvPr>
        </p:nvPicPr>
        <p:blipFill>
          <a:blip r:embed="rId4"/>
          <a:stretch>
            <a:fillRect/>
          </a:stretch>
        </p:blipFill>
        <p:spPr>
          <a:xfrm>
            <a:off x="4277821" y="914400"/>
            <a:ext cx="7308000" cy="4835547"/>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When a subordinate host does not respond to the network heartbeat issued by the master host, the master host tries to identify the cause.</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9 - 62</a:t>
            </a:r>
            <a:endParaRPr lang="en-US" dirty="0"/>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Failed Master Hosts</a:t>
            </a:r>
          </a:p>
        </p:txBody>
      </p:sp>
      <p:pic>
        <p:nvPicPr>
          <p:cNvPr id="3" name="Content Placeholder 2|251|150"/>
          <p:cNvPicPr>
            <a:picLocks noGrp="1" noChangeAspect="1"/>
          </p:cNvPicPr>
          <p:nvPr>
            <p:ph sz="half" idx="1"/>
          </p:nvPr>
        </p:nvPicPr>
        <p:blipFill>
          <a:blip r:embed="rId4"/>
          <a:stretch>
            <a:fillRect/>
          </a:stretch>
        </p:blipFill>
        <p:spPr>
          <a:xfrm>
            <a:off x="4277821" y="914400"/>
            <a:ext cx="7308000" cy="4364201"/>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When the master host is placed in maintenance mode or fails, the subordinate hosts detect that the master host is no longer issuing heartbeats.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9 - 63</a:t>
            </a:r>
            <a:endParaRPr lang="en-US" dirty="0"/>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Isolated Hosts</a:t>
            </a:r>
          </a:p>
        </p:txBody>
      </p:sp>
      <p:pic>
        <p:nvPicPr>
          <p:cNvPr id="3" name="Content Placeholder 2|1000|644"/>
          <p:cNvPicPr>
            <a:picLocks noGrp="1" noChangeAspect="1"/>
          </p:cNvPicPr>
          <p:nvPr>
            <p:ph sz="half" idx="1"/>
          </p:nvPr>
        </p:nvPicPr>
        <p:blipFill>
          <a:blip r:embed="rId4"/>
          <a:stretch>
            <a:fillRect/>
          </a:stretch>
        </p:blipFill>
        <p:spPr>
          <a:xfrm>
            <a:off x="4277821" y="914400"/>
            <a:ext cx="7308000" cy="4708898"/>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 host is declared isolated when the following conditions occur:</a:t>
            </a:r>
          </a:p>
          <a:p>
            <a:pPr>
              <a:buFont typeface="Arial" pitchFamily="34" charset="0"/>
              <a:buChar char="•"/>
            </a:pPr>
            <a:r>
              <a:t>The host is not receiving network heartbeats.</a:t>
            </a:r>
          </a:p>
          <a:p>
            <a:pPr>
              <a:buFont typeface="Arial" pitchFamily="34" charset="0"/>
              <a:buChar char="•"/>
            </a:pPr>
            <a:r>
              <a:t>The host cannot ping its isolation addresses.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9 - 64</a:t>
            </a:r>
            <a:endParaRPr lang="en-US" dirty="0"/>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VM Storage Failures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Storage connectivity problems might arise because of:</a:t>
            </a:r>
          </a:p>
          <a:p>
            <a:pPr>
              <a:buFont typeface="Arial" pitchFamily="34" charset="0"/>
              <a:buChar char="•"/>
            </a:pPr>
            <a:r>
              <a:t>Network or switch failure</a:t>
            </a:r>
          </a:p>
          <a:p>
            <a:pPr>
              <a:buFont typeface="Arial" pitchFamily="34" charset="0"/>
              <a:buChar char="•"/>
            </a:pPr>
            <a:r>
              <a:t>Array misconfiguration</a:t>
            </a:r>
          </a:p>
          <a:p>
            <a:pPr>
              <a:buFont typeface="Arial" pitchFamily="34" charset="0"/>
              <a:buChar char="•"/>
            </a:pPr>
            <a:r>
              <a:t>Power outage</a:t>
            </a:r>
          </a:p>
          <a:p>
            <a:pPr marL="0" lvl="0" indent="0">
              <a:spcBef>
                <a:spcPts val="0"/>
              </a:spcBef>
              <a:spcAft>
                <a:spcPts val="0"/>
              </a:spcAft>
              <a:buNone/>
            </a:pPr>
            <a:r>
              <a:rPr lang="en-US" sz="2000" dirty="0">
                <a:solidFill>
                  <a:schemeClr val="tx2"/>
                </a:solidFill>
                <a:cs typeface="Calibri" pitchFamily="34" charset="0"/>
              </a:rPr>
              <a:t>Storage connectivity problems affect VM availability:</a:t>
            </a:r>
          </a:p>
          <a:p>
            <a:pPr>
              <a:buFont typeface="Arial" pitchFamily="34" charset="0"/>
              <a:buChar char="•"/>
            </a:pPr>
            <a:r>
              <a:t>VMs on affected hosts are difficult to manage.</a:t>
            </a:r>
          </a:p>
          <a:p>
            <a:pPr>
              <a:buFont typeface="Arial" pitchFamily="34" charset="0"/>
              <a:buChar char="•"/>
            </a:pPr>
            <a:r>
              <a:t>Applications with attached disks fail.</a:t>
            </a:r>
          </a:p>
        </p:txBody>
      </p:sp>
      <p:pic>
        <p:nvPicPr>
          <p:cNvPr id="4" name="Content Placeholder 3|500|419"/>
          <p:cNvPicPr>
            <a:picLocks noGrp="1" noChangeAspect="1"/>
          </p:cNvPicPr>
          <p:nvPr>
            <p:ph sz="half" idx="2"/>
          </p:nvPr>
        </p:nvPicPr>
        <p:blipFill>
          <a:blip r:embed="rId4"/>
          <a:stretch>
            <a:fillRect/>
          </a:stretch>
        </p:blipFill>
        <p:spPr>
          <a:xfrm>
            <a:off x="6168396" y="914400"/>
            <a:ext cx="5400000" cy="4519067"/>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9 - 65</a:t>
            </a:r>
            <a:endParaRPr lang="en-US" dirty="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VM Component Protection protects against storage failures on a VM.</a:t>
            </a:r>
          </a:p>
          <a:p>
            <a:pPr>
              <a:buFont typeface="Arial" pitchFamily="34" charset="0"/>
              <a:buChar char="•"/>
            </a:pPr>
            <a:r>
              <a:t>If VMCP is enabled, vSphere HA can detect datastore accessibility failures and provide automated recovery for affected VMs.</a:t>
            </a:r>
          </a:p>
          <a:p>
            <a:pPr>
              <a:buFont typeface="Arial" pitchFamily="34" charset="0"/>
              <a:buChar char="•"/>
            </a:pPr>
            <a:r>
              <a:t>VMCP is not supported with vSAN.</a:t>
            </a:r>
          </a:p>
        </p:txBody>
      </p:sp>
      <p:pic>
        <p:nvPicPr>
          <p:cNvPr id="5" name="Content Placeholder 2|1000|407">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657520" y="2756290"/>
            <a:ext cx="8876961"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Protecting Against Storage Failures with VMCP</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9 - 66</a:t>
            </a:r>
            <a:endParaRPr lang="en-US" dirty="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vSphere HA Design Considerations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When designing your vSphere HA cluster, consider these guidelines:</a:t>
            </a:r>
          </a:p>
          <a:p>
            <a:pPr>
              <a:buFont typeface="Arial" pitchFamily="34" charset="0"/>
              <a:buChar char="•"/>
            </a:pPr>
            <a:r>
              <a:t>Implement redundant heartbeat networks and redundant isolation addresses:</a:t>
            </a:r>
          </a:p>
          <a:p>
            <a:pPr lvl="1">
              <a:buFont typeface="Calibri" pitchFamily="34" charset="0"/>
              <a:buChar char="–"/>
            </a:pPr>
            <a:r>
              <a:t>Redundancy minimizes host isolation events.</a:t>
            </a:r>
          </a:p>
          <a:p>
            <a:pPr>
              <a:buFont typeface="Arial" pitchFamily="34" charset="0"/>
              <a:buChar char="•"/>
            </a:pPr>
            <a:r>
              <a:t>Physically separate VM networks from the heartbeat networks.</a:t>
            </a:r>
          </a:p>
          <a:p>
            <a:pPr>
              <a:buFont typeface="Arial" pitchFamily="34" charset="0"/>
              <a:buChar char="•"/>
            </a:pPr>
            <a:r>
              <a:t>Implement datastores so that they are separated from the management network by using one or both of the following approaches:</a:t>
            </a:r>
          </a:p>
          <a:p>
            <a:pPr lvl="1">
              <a:buFont typeface="Calibri" pitchFamily="34" charset="0"/>
              <a:buChar char="–"/>
            </a:pPr>
            <a:r>
              <a:t>Use Fibre Channel over fiber optic for your datastores.</a:t>
            </a:r>
          </a:p>
          <a:p>
            <a:pPr lvl="1">
              <a:buFont typeface="Calibri" pitchFamily="34" charset="0"/>
              <a:buChar char="–"/>
            </a:pPr>
            <a:r>
              <a:t>If you use IP storage, physically separate your IP storage network from the management network.</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9 - 67</a:t>
            </a:r>
            <a:endParaRPr lang="en-US" dirty="0"/>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the heartbeat mechanisms used by vSphere HA</a:t>
            </a:r>
          </a:p>
          <a:p>
            <a:pPr>
              <a:buFont typeface="Arial" pitchFamily="34" charset="0"/>
              <a:buChar char="•"/>
            </a:pPr>
            <a:r>
              <a:t>Describe failure scenarios</a:t>
            </a:r>
          </a:p>
          <a:p>
            <a:pPr>
              <a:buFont typeface="Arial" pitchFamily="34" charset="0"/>
              <a:buChar char="•"/>
            </a:pPr>
            <a:r>
              <a:t>Recognize vSphere HA design considerations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9 - 68</a:t>
            </a:r>
            <a:endParaRPr lang="en-US" dirty="0"/>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5: Configuring vSphere HA</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2187"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vSphere Clusters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 cluster is used in vSphere to share physical resources between a group of ESXi hosts. vCenter Server manages cluster resources as a single pool of resources.</a:t>
            </a:r>
          </a:p>
          <a:p>
            <a:pPr marL="0" lvl="0" indent="0">
              <a:spcBef>
                <a:spcPts val="0"/>
              </a:spcBef>
              <a:spcAft>
                <a:spcPts val="0"/>
              </a:spcAft>
              <a:buNone/>
            </a:pPr>
            <a:r>
              <a:rPr lang="en-US" sz="2000" dirty="0">
                <a:solidFill>
                  <a:schemeClr val="tx2"/>
                </a:solidFill>
                <a:cs typeface="Calibri" pitchFamily="34" charset="0"/>
              </a:rPr>
              <a:t>You can create one or more clusters based on the purpose each cluster must fulfill, for example:</a:t>
            </a:r>
          </a:p>
          <a:p>
            <a:pPr>
              <a:buFont typeface="Arial" pitchFamily="34" charset="0"/>
              <a:buChar char="•"/>
            </a:pPr>
            <a:r>
              <a:t>Management</a:t>
            </a:r>
          </a:p>
          <a:p>
            <a:pPr>
              <a:buFont typeface="Arial" pitchFamily="34" charset="0"/>
              <a:buChar char="•"/>
            </a:pPr>
            <a:r>
              <a:t>Production</a:t>
            </a:r>
          </a:p>
          <a:p>
            <a:pPr>
              <a:buFont typeface="Arial" pitchFamily="34" charset="0"/>
              <a:buChar char="•"/>
            </a:pPr>
            <a:r>
              <a:t>Compute</a:t>
            </a:r>
          </a:p>
          <a:p>
            <a:pPr marL="0" indent="0">
              <a:buNone/>
            </a:pPr>
            <a:r>
              <a:t>A cluster can contain up to 64 ESXi hosts.</a:t>
            </a:r>
          </a:p>
        </p:txBody>
      </p:sp>
      <p:pic>
        <p:nvPicPr>
          <p:cNvPr id="4" name="Content Placeholder 3|556|675"/>
          <p:cNvPicPr>
            <a:picLocks noGrp="1" noChangeAspect="1"/>
          </p:cNvPicPr>
          <p:nvPr>
            <p:ph sz="half" idx="2"/>
          </p:nvPr>
        </p:nvPicPr>
        <p:blipFill>
          <a:blip r:embed="rId4"/>
          <a:stretch>
            <a:fillRect/>
          </a:stretch>
        </p:blipFill>
        <p:spPr>
          <a:xfrm>
            <a:off x="6616658" y="914400"/>
            <a:ext cx="4503476"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9 - 7</a:t>
            </a:r>
            <a:endParaRPr lang="en-US" dirty="0"/>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Recognize the requirements for creating and using a vSphere HA cluster</a:t>
            </a:r>
          </a:p>
          <a:p>
            <a:pPr>
              <a:buFont typeface="Arial" pitchFamily="34" charset="0"/>
              <a:buChar char="•"/>
            </a:pPr>
            <a:r>
              <a:t>Configure a vSphere HA cluster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9 - 70</a:t>
            </a:r>
            <a:endParaRPr lang="en-US" dirty="0"/>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vSphere HA Prerequisites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To create a vSphere HA cluster, you must meet several requirements:</a:t>
            </a:r>
          </a:p>
          <a:p>
            <a:pPr>
              <a:buFont typeface="Arial" pitchFamily="34" charset="0"/>
              <a:buChar char="•"/>
            </a:pPr>
            <a:r>
              <a:t>All hosts must be configured with static IP addresses. If you are using DHCP, you must ensure that the address for each host persists across reboots.</a:t>
            </a:r>
          </a:p>
          <a:p>
            <a:pPr>
              <a:buFont typeface="Arial" pitchFamily="34" charset="0"/>
              <a:buChar char="•"/>
            </a:pPr>
            <a:r>
              <a:t>All hosts must have at least one management network in common.</a:t>
            </a:r>
          </a:p>
          <a:p>
            <a:pPr>
              <a:buFont typeface="Arial" pitchFamily="34" charset="0"/>
              <a:buChar char="•"/>
            </a:pPr>
            <a:r>
              <a:t>For VM monitoring to work, VMware Tools must be installed in every VM.</a:t>
            </a:r>
          </a:p>
          <a:p>
            <a:pPr>
              <a:buFont typeface="Arial" pitchFamily="34" charset="0"/>
              <a:buChar char="•"/>
            </a:pPr>
            <a:r>
              <a:t>Only vSphere HA clusters that contain ESXi hosts 6.x and later can be used to enable VMCP.</a:t>
            </a:r>
          </a:p>
          <a:p>
            <a:pPr>
              <a:buFont typeface="Arial" pitchFamily="34" charset="0"/>
              <a:buChar char="•"/>
            </a:pPr>
            <a:r>
              <a:t>You must not exceed the maximum number of hosts that are allowed in a cluster.</a:t>
            </a:r>
          </a:p>
          <a:p>
            <a:pPr lvl="0">
              <a:buFont typeface="Arial" pitchFamily="34" charset="0"/>
              <a:buChar char=" "/>
            </a:pPr>
            <a:r>
              <a:t>See VMware Configuration Maximums at </a:t>
            </a:r>
            <a:r>
              <a:rPr>
                <a:hlinkClick r:id="rId4"/>
              </a:rPr>
              <a:t>https://configmax.vmware.com</a:t>
            </a:r>
            <a:r>
              <a:t>.</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9 - 71</a:t>
            </a:r>
            <a:endParaRPr lang="en-US" dirty="0"/>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Configuring vSphere HA Settings</a:t>
            </a:r>
          </a:p>
        </p:txBody>
      </p:sp>
      <p:pic>
        <p:nvPicPr>
          <p:cNvPr id="3" name="Content Placeholder 2|1420|804"/>
          <p:cNvPicPr>
            <a:picLocks noGrp="1" noChangeAspect="1"/>
          </p:cNvPicPr>
          <p:nvPr>
            <p:ph sz="half" idx="1"/>
          </p:nvPr>
        </p:nvPicPr>
        <p:blipFill>
          <a:blip r:embed="rId4"/>
          <a:stretch>
            <a:fillRect/>
          </a:stretch>
        </p:blipFill>
        <p:spPr>
          <a:xfrm>
            <a:off x="4277821" y="914400"/>
            <a:ext cx="7308000" cy="4137768"/>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When you create or configure a vSphere HA cluster, you must configure settings that determine how the feature works.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9 - 72</a:t>
            </a:r>
            <a:endParaRPr lang="en-US" dirty="0"/>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vSphere HA Settings: Failures and Responses</a:t>
            </a:r>
          </a:p>
        </p:txBody>
      </p:sp>
      <p:pic>
        <p:nvPicPr>
          <p:cNvPr id="3" name="Content Placeholder 2|1297|1129"/>
          <p:cNvPicPr>
            <a:picLocks noGrp="1" noChangeAspect="1"/>
          </p:cNvPicPr>
          <p:nvPr>
            <p:ph sz="half" idx="1"/>
          </p:nvPr>
        </p:nvPicPr>
        <p:blipFill>
          <a:blip r:embed="rId4"/>
          <a:stretch>
            <a:fillRect/>
          </a:stretch>
        </p:blipFill>
        <p:spPr>
          <a:xfrm>
            <a:off x="4791364" y="914400"/>
            <a:ext cx="6280914"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use the Failures and responses pane to configure a cluster’s response if a failure occurs.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9 - 73</a:t>
            </a:r>
            <a:endParaRPr lang="en-US" dirty="0"/>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vSphere HA Settings: VM Monitoring</a:t>
            </a:r>
          </a:p>
        </p:txBody>
      </p:sp>
      <p:pic>
        <p:nvPicPr>
          <p:cNvPr id="3" name="Content Placeholder 2|1302|1129"/>
          <p:cNvPicPr>
            <a:picLocks noGrp="1" noChangeAspect="1"/>
          </p:cNvPicPr>
          <p:nvPr>
            <p:ph sz="half" idx="1"/>
          </p:nvPr>
        </p:nvPicPr>
        <p:blipFill>
          <a:blip r:embed="rId4"/>
          <a:stretch>
            <a:fillRect/>
          </a:stretch>
        </p:blipFill>
        <p:spPr>
          <a:xfrm>
            <a:off x="4779257" y="914400"/>
            <a:ext cx="6305128"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use VM Monitoring settings to control the monitoring of VMs.</a:t>
            </a:r>
          </a:p>
          <a:p>
            <a:pPr marL="0" indent="0">
              <a:buNone/>
            </a:pPr>
            <a:r>
              <a:t>By default, VM Monitoring is set to Disabled.</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9 - 74</a:t>
            </a:r>
            <a:endParaRPr lang="en-US" dirty="0"/>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vSphere HA Settings: Heartbeat Datastores</a:t>
            </a:r>
          </a:p>
        </p:txBody>
      </p:sp>
      <p:pic>
        <p:nvPicPr>
          <p:cNvPr id="3" name="Content Placeholder 2|1297|1129"/>
          <p:cNvPicPr>
            <a:picLocks noGrp="1" noChangeAspect="1"/>
          </p:cNvPicPr>
          <p:nvPr>
            <p:ph sz="half" idx="1"/>
          </p:nvPr>
        </p:nvPicPr>
        <p:blipFill>
          <a:blip r:embed="rId4"/>
          <a:stretch>
            <a:fillRect/>
          </a:stretch>
        </p:blipFill>
        <p:spPr>
          <a:xfrm>
            <a:off x="4791364" y="914400"/>
            <a:ext cx="6280914"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 heartbeat file is created on the selected datastores and is used if the management network fails.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9 - 75</a:t>
            </a:r>
            <a:endParaRPr lang="en-US" dirty="0"/>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vSphere HA Settings: Admission Control</a:t>
            </a:r>
          </a:p>
        </p:txBody>
      </p:sp>
      <p:pic>
        <p:nvPicPr>
          <p:cNvPr id="3" name="Content Placeholder 2|1300|1129"/>
          <p:cNvPicPr>
            <a:picLocks noGrp="1" noChangeAspect="1"/>
          </p:cNvPicPr>
          <p:nvPr>
            <p:ph sz="half" idx="1"/>
          </p:nvPr>
        </p:nvPicPr>
        <p:blipFill>
          <a:blip r:embed="rId4"/>
          <a:stretch>
            <a:fillRect/>
          </a:stretch>
        </p:blipFill>
        <p:spPr>
          <a:xfrm>
            <a:off x="4784100" y="914400"/>
            <a:ext cx="6295442"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vCenter Server uses admission control to ensure both that sufficient resources are available in a cluster to provide failover protection and that VM resource reservations are respected.</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9 - 76</a:t>
            </a:r>
            <a:endParaRPr lang="en-US" dirty="0"/>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Example: Admission Control Using Cluster Resources Percentage</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Example of calculating total failover capacity using cluster resource percentages:</a:t>
            </a:r>
          </a:p>
          <a:p>
            <a:pPr>
              <a:buFont typeface="Arial" pitchFamily="34" charset="0"/>
              <a:buChar char="•"/>
            </a:pPr>
            <a:r>
              <a:t>Total cluster capacity:</a:t>
            </a:r>
          </a:p>
          <a:p>
            <a:pPr lvl="1">
              <a:buFont typeface="Calibri" pitchFamily="34" charset="0"/>
              <a:buChar char="–"/>
            </a:pPr>
            <a:r>
              <a:t>CPU: 18 GHz</a:t>
            </a:r>
          </a:p>
          <a:p>
            <a:pPr lvl="1">
              <a:buFont typeface="Calibri" pitchFamily="34" charset="0"/>
              <a:buChar char="–"/>
            </a:pPr>
            <a:r>
              <a:t>Memory: 24 GB</a:t>
            </a:r>
          </a:p>
          <a:p>
            <a:pPr>
              <a:buFont typeface="Arial" pitchFamily="34" charset="0"/>
              <a:buChar char="•"/>
            </a:pPr>
            <a:r>
              <a:t>Total VM reservations:</a:t>
            </a:r>
          </a:p>
          <a:p>
            <a:pPr lvl="1">
              <a:buFont typeface="Calibri" pitchFamily="34" charset="0"/>
              <a:buChar char="–"/>
            </a:pPr>
            <a:r>
              <a:t>CPU: 7 GHz</a:t>
            </a:r>
          </a:p>
          <a:p>
            <a:pPr lvl="1">
              <a:buFont typeface="Calibri" pitchFamily="34" charset="0"/>
              <a:buChar char="–"/>
            </a:pPr>
            <a:r>
              <a:t>Memory: 6 GB</a:t>
            </a:r>
          </a:p>
          <a:p>
            <a:pPr>
              <a:buFont typeface="Arial" pitchFamily="34" charset="0"/>
              <a:buChar char="•"/>
            </a:pPr>
            <a:r>
              <a:t>Current failover CPU capacity is 61%:</a:t>
            </a:r>
          </a:p>
          <a:p>
            <a:pPr lvl="1">
              <a:buFont typeface="Calibri" panose="020F0502020204030204" pitchFamily="34" charset="0"/>
              <a:buChar char="﻿"/>
            </a:pPr>
            <a:r>
              <a:t>((18 GHz - 7 GHz)/18 GHz) = 61%</a:t>
            </a:r>
          </a:p>
          <a:p>
            <a:pPr>
              <a:buFont typeface="Arial" pitchFamily="34" charset="0"/>
              <a:buChar char="•"/>
            </a:pPr>
            <a:r>
              <a:t>Current failover memory capacity is 75%:</a:t>
            </a:r>
          </a:p>
          <a:p>
            <a:pPr lvl="1">
              <a:buFont typeface="Calibri" panose="020F0502020204030204" pitchFamily="34" charset="0"/>
              <a:buChar char="﻿"/>
            </a:pPr>
            <a:r>
              <a:t>((24 GB - 6 GB)/24 GB) = 75%</a:t>
            </a:r>
          </a:p>
        </p:txBody>
      </p:sp>
      <p:pic>
        <p:nvPicPr>
          <p:cNvPr id="4" name="Content Placeholder 3|433|343"/>
          <p:cNvPicPr>
            <a:picLocks noGrp="1" noChangeAspect="1"/>
          </p:cNvPicPr>
          <p:nvPr>
            <p:ph sz="half" idx="2"/>
          </p:nvPr>
        </p:nvPicPr>
        <p:blipFill>
          <a:blip r:embed="rId4"/>
          <a:stretch>
            <a:fillRect/>
          </a:stretch>
        </p:blipFill>
        <p:spPr>
          <a:xfrm>
            <a:off x="6168396" y="914400"/>
            <a:ext cx="5400000" cy="4280487"/>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9 - 77</a:t>
            </a:r>
            <a:endParaRPr lang="en-US" dirty="0"/>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Example: Admission Control Using Slots (1)</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 slot is calculated by combining the largest memory reservation and the largest CPU reservation of any running VM in the cluster.</a:t>
            </a:r>
          </a:p>
          <a:p>
            <a:pPr marL="0" lvl="0" indent="0">
              <a:spcBef>
                <a:spcPts val="0"/>
              </a:spcBef>
              <a:spcAft>
                <a:spcPts val="0"/>
              </a:spcAft>
              <a:buNone/>
            </a:pPr>
            <a:r>
              <a:rPr lang="en-US" sz="2000" dirty="0">
                <a:solidFill>
                  <a:schemeClr val="tx2"/>
                </a:solidFill>
                <a:cs typeface="Calibri" pitchFamily="34" charset="0"/>
              </a:rPr>
              <a:t>vSphere HA performs admission control by calculating the following values:</a:t>
            </a:r>
          </a:p>
          <a:p>
            <a:pPr>
              <a:buFont typeface="Arial" pitchFamily="34" charset="0"/>
              <a:buChar char="•"/>
            </a:pPr>
            <a:r>
              <a:t>Slot size:</a:t>
            </a:r>
          </a:p>
          <a:p>
            <a:pPr lvl="1">
              <a:buFont typeface="Calibri" pitchFamily="34" charset="0"/>
              <a:buChar char="–"/>
            </a:pPr>
            <a:r>
              <a:t>In this example, the slot size is 2 GHz CPU and 2 GB memory.</a:t>
            </a:r>
          </a:p>
          <a:p>
            <a:pPr>
              <a:buFont typeface="Arial" pitchFamily="34" charset="0"/>
              <a:buChar char="•"/>
            </a:pPr>
            <a:r>
              <a:t>Number of slots each host in the cluster can hold:</a:t>
            </a:r>
          </a:p>
          <a:p>
            <a:pPr lvl="1">
              <a:buFont typeface="Calibri" pitchFamily="34" charset="0"/>
              <a:buChar char="–"/>
            </a:pPr>
            <a:r>
              <a:t>Three</a:t>
            </a:r>
          </a:p>
          <a:p>
            <a:pPr lvl="1">
              <a:buFont typeface="Calibri" pitchFamily="34" charset="0"/>
              <a:buChar char="–"/>
            </a:pPr>
            <a:r>
              <a:t>The cluster has a total of nine slots (3 + 3 + 3).</a:t>
            </a:r>
          </a:p>
        </p:txBody>
      </p:sp>
      <p:pic>
        <p:nvPicPr>
          <p:cNvPr id="4" name="Content Placeholder 3|1000|718"/>
          <p:cNvPicPr>
            <a:picLocks noGrp="1" noChangeAspect="1"/>
          </p:cNvPicPr>
          <p:nvPr>
            <p:ph sz="half" idx="2"/>
          </p:nvPr>
        </p:nvPicPr>
        <p:blipFill>
          <a:blip r:embed="rId4"/>
          <a:stretch>
            <a:fillRect/>
          </a:stretch>
        </p:blipFill>
        <p:spPr>
          <a:xfrm>
            <a:off x="6168396" y="914400"/>
            <a:ext cx="5400000" cy="38834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9 - 78</a:t>
            </a:r>
            <a:endParaRPr lang="en-US" dirty="0"/>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Example: Admission Control Using Slots (2)</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a:buFont typeface="Arial" pitchFamily="34" charset="0"/>
              <a:buChar char="•"/>
            </a:pPr>
            <a:r>
              <a:t>If the first host fails, six slots remain in the cluster, which is sufficient for all five of the powered-on VMs.</a:t>
            </a:r>
          </a:p>
          <a:p>
            <a:pPr>
              <a:buFont typeface="Arial" pitchFamily="34" charset="0"/>
              <a:buChar char="•"/>
            </a:pPr>
            <a:r>
              <a:t>If the first and second hosts fail, only three slots remain, which is insufficient for all five of the VMs.</a:t>
            </a:r>
          </a:p>
          <a:p>
            <a:pPr>
              <a:buFont typeface="Arial" pitchFamily="34" charset="0"/>
              <a:buChar char="•"/>
            </a:pPr>
            <a:r>
              <a:t>If the current failover capacity is less than the configured failover capacity, vSphere HA does not allow any more VMs to power on.</a:t>
            </a:r>
          </a:p>
        </p:txBody>
      </p:sp>
      <p:pic>
        <p:nvPicPr>
          <p:cNvPr id="4" name="Content Placeholder 3|1000|718"/>
          <p:cNvPicPr>
            <a:picLocks noGrp="1" noChangeAspect="1"/>
          </p:cNvPicPr>
          <p:nvPr>
            <p:ph sz="half" idx="2"/>
          </p:nvPr>
        </p:nvPicPr>
        <p:blipFill>
          <a:blip r:embed="rId4"/>
          <a:stretch>
            <a:fillRect/>
          </a:stretch>
        </p:blipFill>
        <p:spPr>
          <a:xfrm>
            <a:off x="6168396" y="1694971"/>
            <a:ext cx="5400000" cy="38834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9 - 79</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vSphere HA also calculates the current failover capacity. In this example, the failover capacity is one host:</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Creating a vSphere Cluster and Enabling Cluster Features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When you create a cluster, you can enable one or more cluster features:</a:t>
            </a:r>
          </a:p>
          <a:p>
            <a:pPr>
              <a:buFont typeface="Arial" pitchFamily="34" charset="0"/>
              <a:buChar char="•"/>
            </a:pPr>
            <a:r>
              <a:t>vSphere DRS</a:t>
            </a:r>
          </a:p>
          <a:p>
            <a:pPr>
              <a:buFont typeface="Arial" pitchFamily="34" charset="0"/>
              <a:buChar char="•"/>
            </a:pPr>
            <a:r>
              <a:t>vSphere HA</a:t>
            </a:r>
          </a:p>
          <a:p>
            <a:pPr>
              <a:buFont typeface="Arial" pitchFamily="34" charset="0"/>
              <a:buChar char="•"/>
            </a:pPr>
            <a:r>
              <a:t>vSAN</a:t>
            </a:r>
          </a:p>
          <a:p>
            <a:pPr marL="0" indent="0">
              <a:buNone/>
            </a:pPr>
            <a:r>
              <a:t>You can also manage image setup and updates on all hosts collectively.</a:t>
            </a:r>
          </a:p>
        </p:txBody>
      </p:sp>
      <p:pic>
        <p:nvPicPr>
          <p:cNvPr id="4" name="Content Placeholder 3|1018|1125"/>
          <p:cNvPicPr>
            <a:picLocks noGrp="1" noChangeAspect="1"/>
          </p:cNvPicPr>
          <p:nvPr>
            <p:ph sz="half" idx="2"/>
          </p:nvPr>
        </p:nvPicPr>
        <p:blipFill>
          <a:blip r:embed="rId4"/>
          <a:stretch>
            <a:fillRect/>
          </a:stretch>
        </p:blipFill>
        <p:spPr>
          <a:xfrm>
            <a:off x="6394724" y="914400"/>
            <a:ext cx="4947344"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9 - 8</a:t>
            </a:r>
            <a:endParaRPr lang="en-US" dirty="0"/>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114|679"/>
          <p:cNvPicPr>
            <a:picLocks noGrp="1" noChangeAspect="1"/>
          </p:cNvPicPr>
          <p:nvPr>
            <p:ph sz="half" idx="12"/>
          </p:nvPr>
        </p:nvPicPr>
        <p:blipFill>
          <a:blip r:embed="rId4"/>
          <a:stretch>
            <a:fillRect/>
          </a:stretch>
        </p:blipFill>
        <p:spPr>
          <a:xfrm>
            <a:off x="2299384" y="1583697"/>
            <a:ext cx="7593231" cy="4628191"/>
          </a:xfrm>
          <a:prstGeom prst="rect">
            <a:avLst/>
          </a:prstGeom>
        </p:spPr>
      </p:pic>
      <p:sp>
        <p:nvSpPr>
          <p:cNvPr id="2" name="Title 1"/>
          <p:cNvSpPr>
            <a:spLocks noGrp="1"/>
          </p:cNvSpPr>
          <p:nvPr>
            <p:ph type="title"/>
          </p:nvPr>
        </p:nvSpPr>
        <p:spPr>
          <a:xfrm>
            <a:off x="609600" y="330200"/>
            <a:ext cx="10972800" cy="355600"/>
          </a:xfrm>
        </p:spPr>
        <p:txBody>
          <a:bodyPr/>
          <a:lstStyle/>
          <a:p>
            <a:r>
              <a:t>vSphere HA Settings: Performance Degradation VMs Tolerate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a:t>
            </a:r>
            <a:r>
              <a:rPr lang="en-US" sz="2000" b="1" dirty="0">
                <a:solidFill>
                  <a:srgbClr val="000000"/>
                </a:solidFill>
                <a:cs typeface="Courier New" pitchFamily="49" charset="0"/>
              </a:rPr>
              <a:t>Performance degradation VMs tolerate</a:t>
            </a:r>
            <a:r>
              <a:t> threshold specifies the percentage of performance degradation that the VMs in the cluster are allowed to tolerate during a failure.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9 - 80</a:t>
            </a:r>
            <a:endParaRPr lang="en-US" dirty="0"/>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vSphere HA Setting: Default VM Restart Priority</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VM restart priority determines the order in which vSphere HA restarts VMs on a running host.</a:t>
            </a:r>
          </a:p>
          <a:p>
            <a:pPr marL="0" indent="0">
              <a:buNone/>
            </a:pPr>
            <a:r>
              <a:t>VMs are put in the Medium restart priority by default, unless the restart priority is explicitly set using VM overrides.</a:t>
            </a:r>
          </a:p>
          <a:p>
            <a:pPr marL="0" lvl="0" indent="0">
              <a:spcBef>
                <a:spcPts val="0"/>
              </a:spcBef>
              <a:spcAft>
                <a:spcPts val="0"/>
              </a:spcAft>
              <a:buNone/>
            </a:pPr>
            <a:r>
              <a:rPr lang="en-US" sz="2000" dirty="0">
                <a:solidFill>
                  <a:schemeClr val="tx2"/>
                </a:solidFill>
                <a:cs typeface="Calibri" pitchFamily="34" charset="0"/>
              </a:rPr>
              <a:t>Exceptions:</a:t>
            </a:r>
          </a:p>
          <a:p>
            <a:pPr>
              <a:buFont typeface="Arial" pitchFamily="34" charset="0"/>
              <a:buChar char="•"/>
            </a:pPr>
            <a:r>
              <a:t>Agent VMs always start first, and the restart priority is nonconfigurable.</a:t>
            </a:r>
          </a:p>
          <a:p>
            <a:pPr>
              <a:buFont typeface="Arial" pitchFamily="34" charset="0"/>
              <a:buChar char="•"/>
            </a:pPr>
            <a:r>
              <a:t>vSphere Fault Tolerance secondary VMs fail over before regular VMs. Primary VMs follow the normal restart priority.</a:t>
            </a:r>
          </a:p>
        </p:txBody>
      </p:sp>
      <p:pic>
        <p:nvPicPr>
          <p:cNvPr id="4" name="Content Placeholder 3|462|510"/>
          <p:cNvPicPr>
            <a:picLocks noGrp="1" noChangeAspect="1"/>
          </p:cNvPicPr>
          <p:nvPr>
            <p:ph sz="half" idx="2"/>
          </p:nvPr>
        </p:nvPicPr>
        <p:blipFill>
          <a:blip r:embed="rId4"/>
          <a:stretch>
            <a:fillRect/>
          </a:stretch>
        </p:blipFill>
        <p:spPr>
          <a:xfrm>
            <a:off x="6394459" y="914400"/>
            <a:ext cx="4947874" cy="5467350"/>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9 - 81</a:t>
            </a:r>
            <a:endParaRPr lang="en-US" dirty="0"/>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vSphere HA Settings: Advanced Options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set advanced vSphere HA options to customize vSphere HA behavior.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9 - 82</a:t>
            </a:r>
            <a:endParaRPr lang="en-US" dirty="0"/>
          </a:p>
        </p:txBody>
      </p:sp>
      <p:graphicFrame>
        <p:nvGraphicFramePr>
          <p:cNvPr id="12237" name="Table 1"/>
          <p:cNvGraphicFramePr>
            <a:graphicFrameLocks noGrp="1"/>
          </p:cNvGraphicFramePr>
          <p:nvPr/>
        </p:nvGraphicFramePr>
        <p:xfrm>
          <a:off x="609600" y="1583697"/>
          <a:ext cx="10863072" cy="4119880"/>
        </p:xfrm>
        <a:graphic>
          <a:graphicData uri="http://schemas.openxmlformats.org/drawingml/2006/table">
            <a:tbl>
              <a:tblPr firstRow="1" bandRow="1">
                <a:tableStyleId>{6E25E649-3F16-4E02-A733-19D2CDBF48F0}</a:tableStyleId>
              </a:tblPr>
              <a:tblGrid>
                <a:gridCol w="3621024">
                  <a:extLst>
                    <a:ext uri="{9D8B030D-6E8A-4147-A177-3AD203B41FA5}">
                      <a16:colId xmlns:a16="http://schemas.microsoft.com/office/drawing/2014/main" val="20000"/>
                    </a:ext>
                  </a:extLst>
                </a:gridCol>
                <a:gridCol w="4059936">
                  <a:extLst>
                    <a:ext uri="{9D8B030D-6E8A-4147-A177-3AD203B41FA5}">
                      <a16:colId xmlns:a16="http://schemas.microsoft.com/office/drawing/2014/main" val="20001"/>
                    </a:ext>
                  </a:extLst>
                </a:gridCol>
                <a:gridCol w="3182112">
                  <a:extLst>
                    <a:ext uri="{9D8B030D-6E8A-4147-A177-3AD203B41FA5}">
                      <a16:colId xmlns:a16="http://schemas.microsoft.com/office/drawing/2014/main" val="20002"/>
                    </a:ext>
                  </a:extLst>
                </a:gridCol>
              </a:tblGrid>
              <a:tr h="370840">
                <a:tc>
                  <a:txBody>
                    <a:bodyPr/>
                    <a:lstStyle/>
                    <a:p>
                      <a:pPr marL="0" indent="0" algn="l">
                        <a:buNone/>
                      </a:pPr>
                      <a:r>
                        <a:t>Description</a:t>
                      </a:r>
                    </a:p>
                  </a:txBody>
                  <a:tcPr/>
                </a:tc>
                <a:tc>
                  <a:txBody>
                    <a:bodyPr/>
                    <a:lstStyle/>
                    <a:p>
                      <a:pPr marL="0" indent="0" algn="l">
                        <a:buNone/>
                      </a:pPr>
                      <a:r>
                        <a:t>Option</a:t>
                      </a:r>
                    </a:p>
                  </a:txBody>
                  <a:tcPr/>
                </a:tc>
                <a:tc>
                  <a:txBody>
                    <a:bodyPr/>
                    <a:lstStyle/>
                    <a:p>
                      <a:pPr marL="0" indent="0" algn="l">
                        <a:buNone/>
                      </a:pPr>
                      <a:r>
                        <a:t>Value</a:t>
                      </a:r>
                    </a:p>
                  </a:txBody>
                  <a:tcPr/>
                </a:tc>
                <a:extLst>
                  <a:ext uri="{0D108BD9-81ED-4DB2-BD59-A6C34878D82A}">
                    <a16:rowId xmlns:a16="http://schemas.microsoft.com/office/drawing/2014/main" val="10000"/>
                  </a:ext>
                </a:extLst>
              </a:tr>
              <a:tr h="370840">
                <a:tc>
                  <a:txBody>
                    <a:bodyPr/>
                    <a:lstStyle/>
                    <a:p>
                      <a:pPr marL="0" indent="0" algn="l">
                        <a:buNone/>
                      </a:pPr>
                      <a:r>
                        <a:t>Force a cluster not to use the default isolation address (default gateway).</a:t>
                      </a:r>
                    </a:p>
                  </a:txBody>
                  <a:tcPr/>
                </a:tc>
                <a:tc>
                  <a:txBody>
                    <a:bodyPr/>
                    <a:lstStyle/>
                    <a:p>
                      <a:pPr marL="0" indent="0" algn="l">
                        <a:buNone/>
                      </a:pPr>
                      <a:r>
                        <a:t>das.usedefaultisolationaddress</a:t>
                      </a:r>
                    </a:p>
                  </a:txBody>
                  <a:tcPr/>
                </a:tc>
                <a:tc>
                  <a:txBody>
                    <a:bodyPr/>
                    <a:lstStyle/>
                    <a:p>
                      <a:pPr marL="0" indent="0" algn="l">
                        <a:buNone/>
                      </a:pPr>
                      <a:r>
                        <a:rPr lang="en-US" sz="2000" dirty="0">
                          <a:solidFill>
                            <a:srgbClr val="000000"/>
                          </a:solidFill>
                          <a:latin typeface="Courier New" panose="02070309020205020404" pitchFamily="49" charset="0"/>
                          <a:cs typeface="Courier New" pitchFamily="49" charset="0"/>
                        </a:rPr>
                        <a:t>false</a:t>
                      </a:r>
                    </a:p>
                  </a:txBody>
                  <a:tcPr/>
                </a:tc>
                <a:extLst>
                  <a:ext uri="{0D108BD9-81ED-4DB2-BD59-A6C34878D82A}">
                    <a16:rowId xmlns:a16="http://schemas.microsoft.com/office/drawing/2014/main" val="10001"/>
                  </a:ext>
                </a:extLst>
              </a:tr>
              <a:tr h="370840">
                <a:tc>
                  <a:txBody>
                    <a:bodyPr/>
                    <a:lstStyle/>
                    <a:p>
                      <a:pPr marL="0" indent="0" algn="l">
                        <a:buNone/>
                      </a:pPr>
                      <a:r>
                        <a:t>Force a cluster to ping alternate isolation addresses.</a:t>
                      </a:r>
                    </a:p>
                  </a:txBody>
                  <a:tcPr/>
                </a:tc>
                <a:tc>
                  <a:txBody>
                    <a:bodyPr/>
                    <a:lstStyle/>
                    <a:p>
                      <a:pPr marL="0" indent="0" algn="l">
                        <a:buNone/>
                      </a:pPr>
                      <a:r>
                        <a:t>das.isolationaddressX</a:t>
                      </a:r>
                    </a:p>
                  </a:txBody>
                  <a:tcPr/>
                </a:tc>
                <a:tc>
                  <a:txBody>
                    <a:bodyPr/>
                    <a:lstStyle/>
                    <a:p>
                      <a:pPr marL="0" indent="0" algn="l">
                        <a:buNone/>
                      </a:pPr>
                      <a:r>
                        <a:t>IP address or FQDN</a:t>
                      </a:r>
                    </a:p>
                  </a:txBody>
                  <a:tcPr/>
                </a:tc>
                <a:extLst>
                  <a:ext uri="{0D108BD9-81ED-4DB2-BD59-A6C34878D82A}">
                    <a16:rowId xmlns:a16="http://schemas.microsoft.com/office/drawing/2014/main" val="10002"/>
                  </a:ext>
                </a:extLst>
              </a:tr>
              <a:tr h="370840">
                <a:tc>
                  <a:txBody>
                    <a:bodyPr/>
                    <a:lstStyle/>
                    <a:p>
                      <a:pPr marL="0" indent="0" algn="l">
                        <a:buNone/>
                      </a:pPr>
                      <a:r>
                        <a:t>Force a cluster to wait beyond the default 30-second isolation action window.</a:t>
                      </a:r>
                    </a:p>
                  </a:txBody>
                  <a:tcPr/>
                </a:tc>
                <a:tc>
                  <a:txBody>
                    <a:bodyPr/>
                    <a:lstStyle/>
                    <a:p>
                      <a:pPr marL="0" indent="0" algn="l">
                        <a:buNone/>
                      </a:pPr>
                      <a:r>
                        <a:t>fdm.isolationpolicydelaysec</a:t>
                      </a:r>
                    </a:p>
                  </a:txBody>
                  <a:tcPr/>
                </a:tc>
                <a:tc>
                  <a:txBody>
                    <a:bodyPr/>
                    <a:lstStyle/>
                    <a:p>
                      <a:pPr marL="0" indent="0" algn="l">
                        <a:buNone/>
                      </a:pPr>
                      <a:r>
                        <a:t>&gt;=30 seconds</a:t>
                      </a:r>
                    </a:p>
                  </a:txBody>
                  <a:tcPr/>
                </a:tc>
                <a:extLst>
                  <a:ext uri="{0D108BD9-81ED-4DB2-BD59-A6C34878D82A}">
                    <a16:rowId xmlns:a16="http://schemas.microsoft.com/office/drawing/2014/main" val="10003"/>
                  </a:ext>
                </a:extLst>
              </a:tr>
              <a:tr h="370840">
                <a:tc>
                  <a:txBody>
                    <a:bodyPr/>
                    <a:lstStyle/>
                    <a:p>
                      <a:pPr marL="0" indent="0" algn="l">
                        <a:buNone/>
                      </a:pPr>
                      <a:r>
                        <a:t>Force maximum bound on the memory slot size.</a:t>
                      </a:r>
                    </a:p>
                  </a:txBody>
                  <a:tcPr/>
                </a:tc>
                <a:tc>
                  <a:txBody>
                    <a:bodyPr/>
                    <a:lstStyle/>
                    <a:p>
                      <a:pPr marL="0" indent="0" algn="l">
                        <a:buNone/>
                      </a:pPr>
                      <a:r>
                        <a:t>das.slotmeminmb</a:t>
                      </a:r>
                    </a:p>
                  </a:txBody>
                  <a:tcPr/>
                </a:tc>
                <a:tc>
                  <a:txBody>
                    <a:bodyPr/>
                    <a:lstStyle/>
                    <a:p>
                      <a:pPr marL="0" indent="0" algn="l">
                        <a:buNone/>
                      </a:pPr>
                      <a:r>
                        <a:t>100</a:t>
                      </a:r>
                    </a:p>
                  </a:txBody>
                  <a:tcPr/>
                </a:tc>
                <a:extLst>
                  <a:ext uri="{0D108BD9-81ED-4DB2-BD59-A6C34878D82A}">
                    <a16:rowId xmlns:a16="http://schemas.microsoft.com/office/drawing/2014/main" val="10004"/>
                  </a:ext>
                </a:extLst>
              </a:tr>
              <a:tr h="370840">
                <a:tc>
                  <a:txBody>
                    <a:bodyPr/>
                    <a:lstStyle/>
                    <a:p>
                      <a:pPr marL="0" indent="0" algn="l">
                        <a:buNone/>
                      </a:pPr>
                      <a:r>
                        <a:t>Force maximum bound on the CPU slot size.</a:t>
                      </a:r>
                    </a:p>
                  </a:txBody>
                  <a:tcPr/>
                </a:tc>
                <a:tc>
                  <a:txBody>
                    <a:bodyPr/>
                    <a:lstStyle/>
                    <a:p>
                      <a:pPr marL="0" indent="0" algn="l">
                        <a:buNone/>
                      </a:pPr>
                      <a:r>
                        <a:t>das.slotcpuinmhz</a:t>
                      </a:r>
                    </a:p>
                  </a:txBody>
                  <a:tcPr/>
                </a:tc>
                <a:tc>
                  <a:txBody>
                    <a:bodyPr/>
                    <a:lstStyle/>
                    <a:p>
                      <a:pPr marL="0" indent="0" algn="l">
                        <a:buNone/>
                      </a:pPr>
                      <a:r>
                        <a:t>32</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429|889"/>
          <p:cNvPicPr>
            <a:picLocks noGrp="1" noChangeAspect="1"/>
          </p:cNvPicPr>
          <p:nvPr>
            <p:ph sz="half" idx="12"/>
          </p:nvPr>
        </p:nvPicPr>
        <p:blipFill>
          <a:blip r:embed="rId4"/>
          <a:stretch>
            <a:fillRect/>
          </a:stretch>
        </p:blipFill>
        <p:spPr>
          <a:xfrm>
            <a:off x="2376267" y="1583697"/>
            <a:ext cx="7439465" cy="4628191"/>
          </a:xfrm>
          <a:prstGeom prst="rect">
            <a:avLst/>
          </a:prstGeom>
        </p:spPr>
      </p:pic>
      <p:sp>
        <p:nvSpPr>
          <p:cNvPr id="2" name="Title 1"/>
          <p:cNvSpPr>
            <a:spLocks noGrp="1"/>
          </p:cNvSpPr>
          <p:nvPr>
            <p:ph type="title"/>
          </p:nvPr>
        </p:nvSpPr>
        <p:spPr>
          <a:xfrm>
            <a:off x="609600" y="330200"/>
            <a:ext cx="10972800" cy="355600"/>
          </a:xfrm>
        </p:spPr>
        <p:txBody>
          <a:bodyPr/>
          <a:lstStyle/>
          <a:p>
            <a:r>
              <a:t>vSphere HA Settings: VM-Level Settings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customize the restart priority for individual VMs in a cluster to override the default level set for the entire cluster.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9 - 83</a:t>
            </a:r>
            <a:endParaRPr lang="en-US" dirty="0"/>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About vSphere HA Orchestrated Restart</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Orchestrated restart in vSphere HA enables five tiers for restarting VM and VM-VM dependencies.</a:t>
            </a:r>
          </a:p>
          <a:p>
            <a:pPr marL="0" lvl="0" indent="0">
              <a:spcBef>
                <a:spcPts val="0"/>
              </a:spcBef>
              <a:spcAft>
                <a:spcPts val="0"/>
              </a:spcAft>
              <a:buNone/>
            </a:pPr>
            <a:r>
              <a:rPr lang="en-US" sz="2000" dirty="0">
                <a:solidFill>
                  <a:schemeClr val="tx2"/>
                </a:solidFill>
                <a:cs typeface="Calibri" pitchFamily="34" charset="0"/>
              </a:rPr>
              <a:t>Choose from among the following conditions that must be met before a VM is considered ready:</a:t>
            </a:r>
          </a:p>
          <a:p>
            <a:pPr>
              <a:buFont typeface="Arial" pitchFamily="34" charset="0"/>
              <a:buChar char="•"/>
            </a:pPr>
            <a:r>
              <a:t>VM has resources secured.</a:t>
            </a:r>
          </a:p>
          <a:p>
            <a:pPr>
              <a:buFont typeface="Arial" pitchFamily="34" charset="0"/>
              <a:buChar char="•"/>
            </a:pPr>
            <a:r>
              <a:t>VM is powered on.</a:t>
            </a:r>
          </a:p>
          <a:p>
            <a:pPr>
              <a:buFont typeface="Arial" pitchFamily="34" charset="0"/>
              <a:buChar char="•"/>
            </a:pPr>
            <a:r>
              <a:t>VMware Tools heartbeat is detected.</a:t>
            </a:r>
          </a:p>
          <a:p>
            <a:pPr>
              <a:buFont typeface="Arial" pitchFamily="34" charset="0"/>
              <a:buChar char="•"/>
            </a:pPr>
            <a:r>
              <a:t>VMware Tools application heartbeat is detected.</a:t>
            </a:r>
          </a:p>
          <a:p>
            <a:pPr marL="0" lvl="0" indent="0">
              <a:spcBef>
                <a:spcPts val="0"/>
              </a:spcBef>
              <a:spcAft>
                <a:spcPts val="0"/>
              </a:spcAft>
              <a:buNone/>
            </a:pPr>
            <a:r>
              <a:rPr lang="en-US" sz="2000" dirty="0">
                <a:solidFill>
                  <a:schemeClr val="tx2"/>
                </a:solidFill>
                <a:cs typeface="Calibri" pitchFamily="34" charset="0"/>
              </a:rPr>
              <a:t>VMs can be grouped into tiers indicating their startup priority:</a:t>
            </a:r>
          </a:p>
          <a:p>
            <a:pPr>
              <a:buFont typeface="Arial" pitchFamily="34" charset="0"/>
              <a:buChar char="•"/>
            </a:pPr>
            <a:r>
              <a:t>All VMs in the priority 1 tier receive their resources first and are powered on.</a:t>
            </a:r>
          </a:p>
          <a:p>
            <a:pPr>
              <a:buFont typeface="Arial" pitchFamily="34" charset="0"/>
              <a:buChar char="•"/>
            </a:pPr>
            <a:r>
              <a:t>After all the VMs in tier 1 have met their defined restart condition, vSphere HA continues to the VMs in the priority 2 tier, and so 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9 - 84</a:t>
            </a:r>
            <a:endParaRPr lang="en-US" dirty="0"/>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000|140"/>
          <p:cNvPicPr>
            <a:picLocks noGrp="1" noChangeAspect="1"/>
          </p:cNvPicPr>
          <p:nvPr>
            <p:ph sz="half" idx="12"/>
          </p:nvPr>
        </p:nvPicPr>
        <p:blipFill>
          <a:blip r:embed="rId4"/>
          <a:stretch>
            <a:fillRect/>
          </a:stretch>
        </p:blipFill>
        <p:spPr>
          <a:xfrm>
            <a:off x="609600" y="3517557"/>
            <a:ext cx="10972800" cy="1524187"/>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indent="0">
              <a:buNone/>
            </a:pPr>
            <a:r>
              <a:t>VMs can depend only on other VMs of the same or higher priority. Only direct dependencies are supported. VM-to-VM dependency is a hard rule. Creating cyclical dependencies causes VM restart to fail.</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VM Dependencies in Orchestrated Restart (1)</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9 - 85</a:t>
            </a:r>
            <a:endParaRPr lang="en-US" dirty="0"/>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9 - 86</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2252" name="Video 12252|1000|500" title="Video 12252">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VM Dependencies in Orchestrated Restart (2)</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In vSphere 6.5 and later, vSphere HA restarts VMs only from a failed host. Configure affinity rules to keep VMs on the same host if necessary.</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25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252"/>
                                        </p:tgtEl>
                                      </p:cBhvr>
                                    </p:cmd>
                                  </p:childTnLst>
                                </p:cTn>
                              </p:par>
                            </p:childTnLst>
                          </p:cTn>
                        </p:par>
                      </p:childTnLst>
                    </p:cTn>
                  </p:par>
                </p:childTnLst>
              </p:cTn>
              <p:nextCondLst>
                <p:cond evt="onClick" delay="0">
                  <p:tgtEl>
                    <p:spTgt spid="12252"/>
                  </p:tgtEl>
                </p:cond>
              </p:nextCondLst>
            </p:seq>
            <p:video>
              <p:cMediaNode vol="80000">
                <p:cTn id="7" fill="hold" display="0">
                  <p:stCondLst>
                    <p:cond delay="indefinite"/>
                  </p:stCondLst>
                </p:cTn>
                <p:tgtEl>
                  <p:spTgt spid="12252"/>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Network Configuration and Maintenance</a:t>
            </a:r>
          </a:p>
        </p:txBody>
      </p:sp>
      <p:pic>
        <p:nvPicPr>
          <p:cNvPr id="3" name="Content Placeholder 2|1749|981"/>
          <p:cNvPicPr>
            <a:picLocks noGrp="1" noChangeAspect="1"/>
          </p:cNvPicPr>
          <p:nvPr>
            <p:ph sz="half" idx="1"/>
          </p:nvPr>
        </p:nvPicPr>
        <p:blipFill>
          <a:blip r:embed="rId4"/>
          <a:stretch>
            <a:fillRect/>
          </a:stretch>
        </p:blipFill>
        <p:spPr>
          <a:xfrm>
            <a:off x="4277821" y="914400"/>
            <a:ext cx="7308000" cy="4098998"/>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Disable host monitoring before modifying virtual networking components that involve the VMkernel ports configured for management or vSAN traffic.</a:t>
            </a:r>
          </a:p>
          <a:p>
            <a:pPr marL="0" indent="0">
              <a:buNone/>
            </a:pPr>
            <a:r>
              <a:t>This practice prevents unwanted attempts to fail over VMs.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9 - 87</a:t>
            </a:r>
            <a:endParaRPr lang="en-US" dirty="0"/>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004|1122"/>
          <p:cNvPicPr>
            <a:picLocks noGrp="1" noChangeAspect="1"/>
          </p:cNvPicPr>
          <p:nvPr>
            <p:ph sz="half" idx="12"/>
          </p:nvPr>
        </p:nvPicPr>
        <p:blipFill>
          <a:blip r:embed="rId4"/>
          <a:stretch>
            <a:fillRect/>
          </a:stretch>
        </p:blipFill>
        <p:spPr>
          <a:xfrm>
            <a:off x="1962803" y="1583697"/>
            <a:ext cx="8266394" cy="4628191"/>
          </a:xfrm>
          <a:prstGeom prst="rect">
            <a:avLst/>
          </a:prstGeom>
        </p:spPr>
      </p:pic>
      <p:sp>
        <p:nvSpPr>
          <p:cNvPr id="2" name="Title 1"/>
          <p:cNvSpPr>
            <a:spLocks noGrp="1"/>
          </p:cNvSpPr>
          <p:nvPr>
            <p:ph type="title"/>
          </p:nvPr>
        </p:nvSpPr>
        <p:spPr>
          <a:xfrm>
            <a:off x="609600" y="330200"/>
            <a:ext cx="10972800" cy="355600"/>
          </a:xfrm>
        </p:spPr>
        <p:txBody>
          <a:bodyPr/>
          <a:lstStyle/>
          <a:p>
            <a:r>
              <a:t>Monitoring vSphere HA Cluster Status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monitor the status of a vSphere HA cluster on the Summary page of the </a:t>
            </a:r>
            <a:r>
              <a:rPr lang="en-US" sz="2000" b="1" dirty="0">
                <a:solidFill>
                  <a:srgbClr val="000000"/>
                </a:solidFill>
                <a:cs typeface="Courier New" pitchFamily="49" charset="0"/>
              </a:rPr>
              <a:t>Monitor</a:t>
            </a:r>
            <a:r>
              <a:t> tab.</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9 - 88</a:t>
            </a:r>
            <a:endParaRPr lang="en-US" dirty="0"/>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vSphere HA is closely integrated with vSphere DRS:</a:t>
            </a:r>
          </a:p>
          <a:p>
            <a:pPr>
              <a:buFont typeface="Arial" pitchFamily="34" charset="0"/>
              <a:buChar char="•"/>
            </a:pPr>
            <a:r>
              <a:t>When a failover occurs, vSphere HA checks whether resources are available on that host for the failover.</a:t>
            </a:r>
          </a:p>
          <a:p>
            <a:pPr>
              <a:buFont typeface="Arial" pitchFamily="34" charset="0"/>
              <a:buChar char="•"/>
            </a:pPr>
            <a:r>
              <a:t>If resources are not available, vSphere HA asks vSphere DRS to accommodate for the VMs where possible.</a:t>
            </a:r>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p:nvPr>
        </p:nvSpPr>
        <p:spPr>
          <a:xfrm>
            <a:off x="609600" y="2756290"/>
            <a:ext cx="10972801" cy="3600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vSphere HA might not be able to fail over VMs for the following reasons:</a:t>
            </a:r>
          </a:p>
          <a:p>
            <a:pPr>
              <a:buFont typeface="Arial" pitchFamily="34" charset="0"/>
              <a:buChar char="•"/>
            </a:pPr>
            <a:r>
              <a:t>vSphere HA admission control is disabled, and resources are insufficient in the remaining hosts to power on all the failed VMs.</a:t>
            </a:r>
          </a:p>
          <a:p>
            <a:pPr>
              <a:buFont typeface="Arial" pitchFamily="34" charset="0"/>
              <a:buChar char="•"/>
            </a:pPr>
            <a:r>
              <a:t>Sufficient aggregated resources exist, but they are fragmented across hosts. In such cases, vSphere HA uses vSphere DRS to try to adjust the cluster by migrating VMs to defragment the resources.</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Using vSphere HA with vSphere DRS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9 - 89</a:t>
            </a:r>
            <a:endParaRPr 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800|361"/>
          <p:cNvPicPr>
            <a:picLocks noGrp="1" noChangeAspect="1"/>
          </p:cNvPicPr>
          <p:nvPr>
            <p:ph sz="half" idx="12"/>
          </p:nvPr>
        </p:nvPicPr>
        <p:blipFill>
          <a:blip r:embed="rId4"/>
          <a:stretch>
            <a:fillRect/>
          </a:stretch>
        </p:blipFill>
        <p:spPr>
          <a:xfrm>
            <a:off x="978835" y="1583697"/>
            <a:ext cx="10234329" cy="4628191"/>
          </a:xfrm>
          <a:prstGeom prst="rect">
            <a:avLst/>
          </a:prstGeom>
        </p:spPr>
      </p:pic>
      <p:sp>
        <p:nvSpPr>
          <p:cNvPr id="2" name="Title 1"/>
          <p:cNvSpPr>
            <a:spLocks noGrp="1"/>
          </p:cNvSpPr>
          <p:nvPr>
            <p:ph type="title"/>
          </p:nvPr>
        </p:nvSpPr>
        <p:spPr>
          <a:xfrm>
            <a:off x="609600" y="330200"/>
            <a:ext cx="10972800" cy="355600"/>
          </a:xfrm>
        </p:spPr>
        <p:txBody>
          <a:bodyPr/>
          <a:lstStyle/>
          <a:p>
            <a:r>
              <a:t>Configuring the Cluster Using Quickstart</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After you create a cluster, you can use the Cluster Quickstart workflow to configure the cluster. With Cluster Quickstart, you follow a step-by-step configuration wizard that makes it easy to expand the cluster as needed.</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9 - 9</a:t>
            </a:r>
            <a:endParaRPr lang="en-US" dirty="0"/>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26: Using vSphere HA</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Use vSphere HA functionality:</a:t>
            </a:r>
          </a:p>
          <a:p>
            <a:pPr>
              <a:buFont typeface="+mj-lt"/>
              <a:buAutoNum type="arabicPeriod"/>
            </a:pPr>
            <a:r>
              <a:t>Enable vSphere HA in a Cluster</a:t>
            </a:r>
          </a:p>
          <a:p>
            <a:pPr>
              <a:buFont typeface="+mj-lt"/>
              <a:buAutoNum type="arabicPeriod" startAt="2"/>
            </a:pPr>
            <a:r>
              <a:t>View Information About the vSphere HA Cluster</a:t>
            </a:r>
          </a:p>
          <a:p>
            <a:pPr>
              <a:buFont typeface="+mj-lt"/>
              <a:buAutoNum type="arabicPeriod" startAt="3"/>
            </a:pPr>
            <a:r>
              <a:t>Configure Network Management Redundancy</a:t>
            </a:r>
          </a:p>
          <a:p>
            <a:pPr>
              <a:buFont typeface="+mj-lt"/>
              <a:buAutoNum type="arabicPeriod" startAt="4"/>
            </a:pPr>
            <a:r>
              <a:t>Test the vSphere HA Functionality</a:t>
            </a:r>
          </a:p>
          <a:p>
            <a:pPr>
              <a:buFont typeface="+mj-lt"/>
              <a:buAutoNum type="arabicPeriod" startAt="5"/>
            </a:pPr>
            <a:r>
              <a:t>View the vSphere HA Cluster Resource Usage</a:t>
            </a:r>
          </a:p>
          <a:p>
            <a:pPr>
              <a:buFont typeface="+mj-lt"/>
              <a:buAutoNum type="arabicPeriod" startAt="6"/>
            </a:pPr>
            <a:r>
              <a:t>Configure the Percentage of Resource Degradation to Tolerate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9 - 90</a:t>
            </a:r>
            <a:endParaRPr lang="en-US" dirty="0"/>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Recognize the requirements for creating and using a vSphere HA cluster</a:t>
            </a:r>
          </a:p>
          <a:p>
            <a:pPr>
              <a:buFont typeface="Arial" pitchFamily="34" charset="0"/>
              <a:buChar char="•"/>
            </a:pPr>
            <a:r>
              <a:t>Configure a vSphere HA cluster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9 - 91</a:t>
            </a:r>
            <a:endParaRPr lang="en-US" dirty="0"/>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6: Introduction to vSphere Fault Tolerance</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227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the features and benefits of using vSphere Fault Tolerance</a:t>
            </a:r>
          </a:p>
          <a:p>
            <a:pPr>
              <a:buFont typeface="Arial" pitchFamily="34" charset="0"/>
              <a:buChar char="•"/>
            </a:pPr>
            <a:r>
              <a:t>Describe how vSphere Fault Tolerance works</a:t>
            </a:r>
          </a:p>
          <a:p>
            <a:pPr>
              <a:buFont typeface="Arial" pitchFamily="34" charset="0"/>
              <a:buChar char="•"/>
            </a:pPr>
            <a:r>
              <a:t>Describe how vSphere Fault Tolerance works with vSphere HA and vSphere DRS</a:t>
            </a:r>
          </a:p>
          <a:p>
            <a:pPr>
              <a:buFont typeface="Arial" pitchFamily="34" charset="0"/>
              <a:buChar char="•"/>
            </a:pPr>
            <a:r>
              <a:t>Enable vSphere Fault Tolerance using the vSphere Client</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9 - 93</a:t>
            </a:r>
            <a:endParaRPr lang="en-US" dirty="0"/>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vSphere Fault Tolerance provides instantaneous failover and continuous availability:</a:t>
            </a:r>
          </a:p>
          <a:p>
            <a:pPr>
              <a:buFont typeface="Arial" pitchFamily="34" charset="0"/>
              <a:buChar char="•"/>
            </a:pPr>
            <a:r>
              <a:t>Zero downtime</a:t>
            </a:r>
          </a:p>
          <a:p>
            <a:pPr>
              <a:buFont typeface="Arial" pitchFamily="34" charset="0"/>
              <a:buChar char="•"/>
            </a:pPr>
            <a:r>
              <a:t>Zero data loss</a:t>
            </a:r>
          </a:p>
          <a:p>
            <a:pPr>
              <a:buFont typeface="Arial" pitchFamily="34" charset="0"/>
              <a:buChar char="•"/>
            </a:pPr>
            <a:r>
              <a:t>No loss of VM network connectivity</a:t>
            </a:r>
          </a:p>
        </p:txBody>
      </p:sp>
      <p:pic>
        <p:nvPicPr>
          <p:cNvPr id="5" name="Content Placeholder 2|1000|535">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724851" y="2756290"/>
            <a:ext cx="6742298"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vSphere Fault Tolerance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9 - 94</a:t>
            </a:r>
            <a:endParaRPr lang="en-US" dirty="0"/>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vSphere Fault Tolerance Features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vSphere Fault Tolerance protects mission-critical, high-performance applications regardless of the operating system used.</a:t>
            </a:r>
          </a:p>
          <a:p>
            <a:pPr marL="0" lvl="0" indent="0">
              <a:spcBef>
                <a:spcPts val="0"/>
              </a:spcBef>
              <a:spcAft>
                <a:spcPts val="0"/>
              </a:spcAft>
              <a:buNone/>
            </a:pPr>
            <a:r>
              <a:rPr lang="en-US" sz="2000" dirty="0">
                <a:solidFill>
                  <a:schemeClr val="tx2"/>
                </a:solidFill>
                <a:cs typeface="Calibri" pitchFamily="34" charset="0"/>
              </a:rPr>
              <a:t>vSphere Fault Tolerance:</a:t>
            </a:r>
          </a:p>
          <a:p>
            <a:pPr>
              <a:buFont typeface="Arial" pitchFamily="34" charset="0"/>
              <a:buChar char="•"/>
            </a:pPr>
            <a:r>
              <a:t>Supports VMs configured with up to 8 vCPUs and 128 GB memory</a:t>
            </a:r>
          </a:p>
          <a:p>
            <a:pPr>
              <a:buFont typeface="Arial" pitchFamily="34" charset="0"/>
              <a:buChar char="•"/>
            </a:pPr>
            <a:r>
              <a:t>Supports up to four fault-tolerant VMs per host with no more than eight vCPUs between them</a:t>
            </a:r>
          </a:p>
          <a:p>
            <a:pPr>
              <a:buFont typeface="Arial" pitchFamily="34" charset="0"/>
              <a:buChar char="•"/>
            </a:pPr>
            <a:r>
              <a:t>Supports vSphere vMotion migration for primary and secondary VMs</a:t>
            </a:r>
          </a:p>
          <a:p>
            <a:pPr>
              <a:buFont typeface="Arial" pitchFamily="34" charset="0"/>
              <a:buChar char="•"/>
            </a:pPr>
            <a:r>
              <a:t>Creates a secondary copy of all VM files and disks</a:t>
            </a:r>
          </a:p>
          <a:p>
            <a:pPr>
              <a:buFont typeface="Arial" pitchFamily="34" charset="0"/>
              <a:buChar char="•"/>
            </a:pPr>
            <a:r>
              <a:t>Provides fast checkpoint copying to keep primary and secondary VMs synchronized</a:t>
            </a:r>
          </a:p>
          <a:p>
            <a:pPr>
              <a:buFont typeface="Arial" pitchFamily="34" charset="0"/>
              <a:buChar char="•"/>
            </a:pPr>
            <a:r>
              <a:t>Supports multiple VM disk formats: thin provision, thick provision lazy-zeroed, and thick provision eager-zeroed</a:t>
            </a:r>
          </a:p>
          <a:p>
            <a:pPr>
              <a:buFont typeface="Arial" pitchFamily="34" charset="0"/>
              <a:buChar char="•"/>
            </a:pPr>
            <a:r>
              <a:t>Can be used with vSphere DRS only when Enhanced vMotion Compatibility is enabled</a:t>
            </a:r>
          </a:p>
          <a:p>
            <a:pPr>
              <a:buFont typeface="Arial" pitchFamily="34" charset="0"/>
              <a:buChar char="•"/>
            </a:pPr>
            <a:r>
              <a:t>Supports interoperability with vSAN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9 - 95</a:t>
            </a:r>
            <a:endParaRPr lang="en-US" dirty="0"/>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300|89"/>
          <p:cNvPicPr>
            <a:picLocks noGrp="1" noChangeAspect="1"/>
          </p:cNvPicPr>
          <p:nvPr>
            <p:ph sz="half" idx="12"/>
          </p:nvPr>
        </p:nvPicPr>
        <p:blipFill>
          <a:blip r:embed="rId4"/>
          <a:stretch>
            <a:fillRect/>
          </a:stretch>
        </p:blipFill>
        <p:spPr>
          <a:xfrm>
            <a:off x="1272388" y="3517557"/>
            <a:ext cx="9647223" cy="2864193"/>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lvl="0" indent="0">
              <a:spcBef>
                <a:spcPts val="0"/>
              </a:spcBef>
              <a:spcAft>
                <a:spcPts val="0"/>
              </a:spcAft>
              <a:buNone/>
            </a:pPr>
            <a:r>
              <a:rPr lang="en-US" sz="2000" dirty="0">
                <a:solidFill>
                  <a:schemeClr val="tx2"/>
                </a:solidFill>
                <a:cs typeface="Calibri" pitchFamily="34" charset="0"/>
              </a:rPr>
              <a:t>vSphere HA and vSphere DRS are vSphere Fault Tolerance aware:</a:t>
            </a:r>
          </a:p>
          <a:p>
            <a:pPr>
              <a:buFont typeface="Arial" pitchFamily="34" charset="0"/>
              <a:buChar char="•"/>
            </a:pPr>
            <a:r>
              <a:t>vSphere HA:</a:t>
            </a:r>
          </a:p>
          <a:p>
            <a:pPr lvl="1">
              <a:buFont typeface="Calibri" pitchFamily="34" charset="0"/>
              <a:buChar char="–"/>
            </a:pPr>
            <a:r>
              <a:t>Is required for vSphere Fault Tolerance</a:t>
            </a:r>
          </a:p>
          <a:p>
            <a:pPr lvl="1">
              <a:buFont typeface="Calibri" pitchFamily="34" charset="0"/>
              <a:buChar char="–"/>
            </a:pPr>
            <a:r>
              <a:t>Restarts failed VMs</a:t>
            </a:r>
          </a:p>
          <a:p>
            <a:pPr>
              <a:buFont typeface="Arial" pitchFamily="34" charset="0"/>
              <a:buChar char="•"/>
            </a:pPr>
            <a:r>
              <a:t>vSphere DRS:</a:t>
            </a:r>
          </a:p>
          <a:p>
            <a:pPr lvl="1">
              <a:buFont typeface="Calibri" pitchFamily="34" charset="0"/>
              <a:buChar char="–"/>
            </a:pPr>
            <a:r>
              <a:t>Selects which hosts run the primary and secondary VM, when a VM is powered on</a:t>
            </a:r>
          </a:p>
          <a:p>
            <a:pPr lvl="1">
              <a:buFont typeface="Calibri" pitchFamily="34" charset="0"/>
              <a:buChar char="–"/>
            </a:pPr>
            <a:r>
              <a:t>Does not automatically migrate fault-tolerant VMs</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vSphere Fault Tolerance with vSphere HA and vSphere DRS</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9 - 96</a:t>
            </a:r>
            <a:endParaRPr lang="en-US" dirty="0"/>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vSphere Fault Tolerance creates two complete VMs.</a:t>
            </a:r>
          </a:p>
          <a:p>
            <a:pPr marL="0" indent="0">
              <a:buNone/>
            </a:pPr>
            <a:r>
              <a:t>Each VM has its own .</a:t>
            </a:r>
            <a:r>
              <a:rPr lang="en-US" sz="2000" dirty="0">
                <a:solidFill>
                  <a:srgbClr val="000000"/>
                </a:solidFill>
                <a:latin typeface="Courier New" panose="02070309020205020404" pitchFamily="49" charset="0"/>
                <a:cs typeface="Courier New" pitchFamily="49" charset="0"/>
              </a:rPr>
              <a:t>vmx</a:t>
            </a:r>
            <a:r>
              <a:t> configuration file and </a:t>
            </a:r>
            <a:r>
              <a:rPr lang="en-US" sz="2000" dirty="0">
                <a:solidFill>
                  <a:srgbClr val="000000"/>
                </a:solidFill>
                <a:latin typeface="Courier New" panose="02070309020205020404" pitchFamily="49" charset="0"/>
                <a:cs typeface="Courier New" pitchFamily="49" charset="0"/>
              </a:rPr>
              <a:t>.vmdk</a:t>
            </a:r>
            <a:r>
              <a:t> files. Each VM can be on a different datastore.</a:t>
            </a:r>
          </a:p>
        </p:txBody>
      </p:sp>
      <p:pic>
        <p:nvPicPr>
          <p:cNvPr id="5" name="Content Placeholder 2|1266|458">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120455" y="2756290"/>
            <a:ext cx="9951091"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Redundant VMDK Files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9 - 97</a:t>
            </a:r>
            <a:endParaRPr lang="en-US" dirty="0"/>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9 - 98</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2296" name="Video 12296|1000|500" title="Video 12296">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vSphere Fault Tolerance Checkpoint</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Changes on the primary VM are not processed on the secondary VM. The memory is updated on the secondary VM.</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29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296"/>
                                        </p:tgtEl>
                                      </p:cBhvr>
                                    </p:cmd>
                                  </p:childTnLst>
                                </p:cTn>
                              </p:par>
                            </p:childTnLst>
                          </p:cTn>
                        </p:par>
                      </p:childTnLst>
                    </p:cTn>
                  </p:par>
                </p:childTnLst>
              </p:cTn>
              <p:nextCondLst>
                <p:cond evt="onClick" delay="0">
                  <p:tgtEl>
                    <p:spTgt spid="12296"/>
                  </p:tgtEl>
                </p:cond>
              </p:nextCondLst>
            </p:seq>
            <p:video>
              <p:cMediaNode vol="80000">
                <p:cTn id="7" fill="hold" display="0">
                  <p:stCondLst>
                    <p:cond delay="indefinite"/>
                  </p:stCondLst>
                </p:cTn>
                <p:tgtEl>
                  <p:spTgt spid="12296"/>
                </p:tgtEl>
              </p:cMediaNode>
            </p:vide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9 - 99</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2301" name="Video 12301|1000|500" title="Video 12301">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vSphere Fault Tolerance: Precopy</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Using vSphere Fault Tolerance, a second VM is created on the secondary host. The memory of the source VM is then copied to the secondary host.</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30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301"/>
                                        </p:tgtEl>
                                      </p:cBhvr>
                                    </p:cmd>
                                  </p:childTnLst>
                                </p:cTn>
                              </p:par>
                            </p:childTnLst>
                          </p:cTn>
                        </p:par>
                      </p:childTnLst>
                    </p:cTn>
                  </p:par>
                </p:childTnLst>
              </p:cTn>
              <p:nextCondLst>
                <p:cond evt="onClick" delay="0">
                  <p:tgtEl>
                    <p:spTgt spid="12301"/>
                  </p:tgtEl>
                </p:cond>
              </p:nextCondLst>
            </p:seq>
            <p:video>
              <p:cMediaNode vol="80000">
                <p:cTn id="7" fill="hold" display="0">
                  <p:stCondLst>
                    <p:cond delay="indefinite"/>
                  </p:stCondLst>
                </p:cTn>
                <p:tgtEl>
                  <p:spTgt spid="12301"/>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SLIDE_COUNT" val="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14797</Words>
  <Application>Microsoft Office PowerPoint</Application>
  <PresentationFormat>Widescreen</PresentationFormat>
  <Paragraphs>912</Paragraphs>
  <Slides>106</Slides>
  <Notes>106</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Times New Roman</vt:lpstr>
      <vt:lpstr>Calibri</vt:lpstr>
      <vt:lpstr>Courier New</vt:lpstr>
      <vt:lpstr>CORP_TEMPLATE_ILT</vt:lpstr>
      <vt:lpstr>Module 9: vSphere Clusters</vt:lpstr>
      <vt:lpstr>Importance</vt:lpstr>
      <vt:lpstr>Module Lessons</vt:lpstr>
      <vt:lpstr>Virtual Beans: vSphere Clusters</vt:lpstr>
      <vt:lpstr>Lesson 1: vSphere Clusters Overview</vt:lpstr>
      <vt:lpstr>Learner Objectives</vt:lpstr>
      <vt:lpstr>About vSphere Clusters</vt:lpstr>
      <vt:lpstr>Creating a vSphere Cluster and Enabling Cluster Features</vt:lpstr>
      <vt:lpstr>Configuring the Cluster Using Quickstart</vt:lpstr>
      <vt:lpstr>Configuring the Cluster Manually</vt:lpstr>
      <vt:lpstr>Adding a Host to a Cluster</vt:lpstr>
      <vt:lpstr>Viewing Cluster Summary Information</vt:lpstr>
      <vt:lpstr>Monitoring Cluster Resources</vt:lpstr>
      <vt:lpstr>Review of Learner Objectives</vt:lpstr>
      <vt:lpstr>Lesson 2: vSphere DRS</vt:lpstr>
      <vt:lpstr>Learner Objectives</vt:lpstr>
      <vt:lpstr>About vSphere DRS</vt:lpstr>
      <vt:lpstr>vSphere DRS: VM Focused</vt:lpstr>
      <vt:lpstr>About the VM DRS Score</vt:lpstr>
      <vt:lpstr>VM DRS Score List</vt:lpstr>
      <vt:lpstr>Viewing VM DRS Scores Using Performance Charts (1)</vt:lpstr>
      <vt:lpstr>Viewing VM DRS Scores Using Performance Charts (2)</vt:lpstr>
      <vt:lpstr>Viewing vSphere DRS Settings</vt:lpstr>
      <vt:lpstr>vSphere DRS Settings: Automation Level</vt:lpstr>
      <vt:lpstr>vSphere DRS Settings: Migration Threshold</vt:lpstr>
      <vt:lpstr>vSphere DRS Settings: Predictive DRS</vt:lpstr>
      <vt:lpstr>vSphere DRS Settings: VM Swap File Location</vt:lpstr>
      <vt:lpstr>vSphere DRS Settings: VM Affinity</vt:lpstr>
      <vt:lpstr>vSphere DRS Settings: DRS Groups</vt:lpstr>
      <vt:lpstr>vSphere DRS Settings: VM-Host Affinity Rules</vt:lpstr>
      <vt:lpstr>VM-Host Affinity Preferential Rules</vt:lpstr>
      <vt:lpstr>VM-Host Affinity Required Rules</vt:lpstr>
      <vt:lpstr>vSphere DRS Settings: VM-Level Automation</vt:lpstr>
      <vt:lpstr>vSphere DRS Cluster Requirements</vt:lpstr>
      <vt:lpstr>Viewing vSphere DRS Cluster Resource Utilization</vt:lpstr>
      <vt:lpstr>Viewing vSphere DRS Recommendations</vt:lpstr>
      <vt:lpstr>Maintenance Mode and Standby Mode</vt:lpstr>
      <vt:lpstr>Removing a Host from the vSphere DRS Cluster</vt:lpstr>
      <vt:lpstr>vSphere DRS and Dynamic DirectPath I/O</vt:lpstr>
      <vt:lpstr>Adding a Dynamic DirectPath I/O Device to a VM</vt:lpstr>
      <vt:lpstr>Lab 25: Implementing vSphere DRS Clusters</vt:lpstr>
      <vt:lpstr>Review of Learner Objectives</vt:lpstr>
      <vt:lpstr>Lesson 3: Introduction to vSphere HA</vt:lpstr>
      <vt:lpstr>Learner Objectives</vt:lpstr>
      <vt:lpstr>Protection at Every Level</vt:lpstr>
      <vt:lpstr>About vSphere HA</vt:lpstr>
      <vt:lpstr>vSphere HA Scenario: ESXi Host Failure</vt:lpstr>
      <vt:lpstr>vSphere HA Scenario: Guest Operating System Failure</vt:lpstr>
      <vt:lpstr>vSphere HA Scenario: Application Failure</vt:lpstr>
      <vt:lpstr>vSphere HA Scenario: Datastore Accessibility Failures</vt:lpstr>
      <vt:lpstr>vSphere HA Scenario: Protecting VMs Against Network Isolation</vt:lpstr>
      <vt:lpstr>Importance of Redundant Heartbeat Networks</vt:lpstr>
      <vt:lpstr>Redundancy Using NIC Teaming</vt:lpstr>
      <vt:lpstr>Redundancy Using Additional Networks</vt:lpstr>
      <vt:lpstr>Review of Learner Objectives</vt:lpstr>
      <vt:lpstr>Lesson 4: vSphere HA Architecture</vt:lpstr>
      <vt:lpstr>Learner Objectives</vt:lpstr>
      <vt:lpstr>vSphere HA Architecture: Agent Communication</vt:lpstr>
      <vt:lpstr>vSphere HA Architecture: Network Heartbeats</vt:lpstr>
      <vt:lpstr>vSphere HA Architecture: Datastore Heartbeats</vt:lpstr>
      <vt:lpstr>vSphere HA Failure Scenarios</vt:lpstr>
      <vt:lpstr>Failed Subordinate Hosts</vt:lpstr>
      <vt:lpstr>Failed Master Hosts</vt:lpstr>
      <vt:lpstr>Isolated Hosts</vt:lpstr>
      <vt:lpstr>VM Storage Failures</vt:lpstr>
      <vt:lpstr>Protecting Against Storage Failures with VMCP</vt:lpstr>
      <vt:lpstr>vSphere HA Design Considerations</vt:lpstr>
      <vt:lpstr>Review of Learner Objectives</vt:lpstr>
      <vt:lpstr>Lesson 5: Configuring vSphere HA</vt:lpstr>
      <vt:lpstr>Learner Objectives</vt:lpstr>
      <vt:lpstr>vSphere HA Prerequisites</vt:lpstr>
      <vt:lpstr>Configuring vSphere HA Settings</vt:lpstr>
      <vt:lpstr>vSphere HA Settings: Failures and Responses</vt:lpstr>
      <vt:lpstr>vSphere HA Settings: VM Monitoring</vt:lpstr>
      <vt:lpstr>vSphere HA Settings: Heartbeat Datastores</vt:lpstr>
      <vt:lpstr>vSphere HA Settings: Admission Control</vt:lpstr>
      <vt:lpstr>Example: Admission Control Using Cluster Resources Percentage</vt:lpstr>
      <vt:lpstr>Example: Admission Control Using Slots (1)</vt:lpstr>
      <vt:lpstr>Example: Admission Control Using Slots (2)</vt:lpstr>
      <vt:lpstr>vSphere HA Settings: Performance Degradation VMs Tolerate</vt:lpstr>
      <vt:lpstr>vSphere HA Setting: Default VM Restart Priority</vt:lpstr>
      <vt:lpstr>vSphere HA Settings: Advanced Options</vt:lpstr>
      <vt:lpstr>vSphere HA Settings: VM-Level Settings</vt:lpstr>
      <vt:lpstr>About vSphere HA Orchestrated Restart</vt:lpstr>
      <vt:lpstr>VM Dependencies in Orchestrated Restart (1)</vt:lpstr>
      <vt:lpstr>VM Dependencies in Orchestrated Restart (2)</vt:lpstr>
      <vt:lpstr>Network Configuration and Maintenance</vt:lpstr>
      <vt:lpstr>Monitoring vSphere HA Cluster Status</vt:lpstr>
      <vt:lpstr>Using vSphere HA with vSphere DRS</vt:lpstr>
      <vt:lpstr>Lab 26: Using vSphere HA</vt:lpstr>
      <vt:lpstr>Review of Learner Objectives</vt:lpstr>
      <vt:lpstr>Lesson 6: Introduction to vSphere Fault Tolerance</vt:lpstr>
      <vt:lpstr>Learner Objectives</vt:lpstr>
      <vt:lpstr>About vSphere Fault Tolerance</vt:lpstr>
      <vt:lpstr>vSphere Fault Tolerance Features</vt:lpstr>
      <vt:lpstr>vSphere Fault Tolerance with vSphere HA and vSphere DRS</vt:lpstr>
      <vt:lpstr>Redundant VMDK Files</vt:lpstr>
      <vt:lpstr>vSphere Fault Tolerance Checkpoint</vt:lpstr>
      <vt:lpstr>vSphere Fault Tolerance: Precopy</vt:lpstr>
      <vt:lpstr>vSphere Fault Tolerance Fast Checkpointing</vt:lpstr>
      <vt:lpstr>vSphere Fault Tolerance Shared Files</vt:lpstr>
      <vt:lpstr>Enabling vSphere Fault Tolerance on a VM</vt:lpstr>
      <vt:lpstr>Review of Learner Objectives</vt:lpstr>
      <vt:lpstr>Activity: Virtual Beans Clusters (1)</vt:lpstr>
      <vt:lpstr>Activity: Virtual Beans Clusters (2)</vt:lpstr>
      <vt:lpstr>Key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2014-01-24T17:41:39Z</dcterms:created>
  <dcterms:modified xsi:type="dcterms:W3CDTF">2020-04-16T18:04:53Z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2020-04-13T20:37:47Z</vt:filetime>
  </property>
  <property fmtid="{D5CDD505-2E9C-101B-9397-08002B2CF9AE}" pid="6" name="PowerPoint Output Version">
    <vt:lpwstr>2020.3 Build 20200317.0544</vt:lpwstr>
  </property>
</Properties>
</file>